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5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45" y="1646133"/>
            <a:ext cx="6607312" cy="3501813"/>
          </a:xfrm>
        </p:spPr>
        <p:txBody>
          <a:bodyPr anchor="b">
            <a:normAutofit/>
          </a:bodyPr>
          <a:lstStyle>
            <a:lvl1pPr algn="ctr">
              <a:defRPr sz="40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45" y="5282989"/>
            <a:ext cx="6607312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582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52" y="6291081"/>
            <a:ext cx="6609322" cy="1201721"/>
          </a:xfrm>
        </p:spPr>
        <p:txBody>
          <a:bodyPr anchor="b">
            <a:normAutofit/>
          </a:bodyPr>
          <a:lstStyle>
            <a:lvl1pPr>
              <a:defRPr sz="23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2552" y="911273"/>
            <a:ext cx="6609322" cy="495694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45" y="7492801"/>
            <a:ext cx="6608324" cy="1000959"/>
          </a:xfrm>
        </p:spPr>
        <p:txBody>
          <a:bodyPr>
            <a:normAutofit/>
          </a:bodyPr>
          <a:lstStyle>
            <a:lvl1pPr marL="0" indent="0" algn="ctr">
              <a:buNone/>
              <a:defRPr sz="153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969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44" y="894082"/>
            <a:ext cx="6600524" cy="5023127"/>
          </a:xfrm>
        </p:spPr>
        <p:txBody>
          <a:bodyPr anchor="ctr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45" y="6167069"/>
            <a:ext cx="6600523" cy="2335206"/>
          </a:xfrm>
        </p:spPr>
        <p:txBody>
          <a:bodyPr anchor="ctr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105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60" y="894080"/>
            <a:ext cx="5930504" cy="4389593"/>
          </a:xfrm>
        </p:spPr>
        <p:txBody>
          <a:bodyPr anchor="ctr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6912" y="5294714"/>
            <a:ext cx="5579590" cy="625991"/>
          </a:xfrm>
        </p:spPr>
        <p:txBody>
          <a:bodyPr anchor="t">
            <a:normAutofit/>
          </a:bodyPr>
          <a:lstStyle>
            <a:lvl1pPr marL="0" indent="0" algn="r">
              <a:buNone/>
              <a:defRPr sz="119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43" y="6167071"/>
            <a:ext cx="6600524" cy="23266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429458" y="941232"/>
            <a:ext cx="388620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4713" y="4507618"/>
            <a:ext cx="388620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83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52" y="3119517"/>
            <a:ext cx="6601521" cy="3684025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44" y="6820815"/>
            <a:ext cx="6600524" cy="1672945"/>
          </a:xfrm>
        </p:spPr>
        <p:txBody>
          <a:bodyPr anchor="t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910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2543" y="894082"/>
            <a:ext cx="6600524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82545" y="3062870"/>
            <a:ext cx="2103084" cy="1207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2545" y="4270382"/>
            <a:ext cx="2103084" cy="4223378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3610" y="3062869"/>
            <a:ext cx="2102831" cy="120751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33610" y="4270382"/>
            <a:ext cx="2103636" cy="4223378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2978" y="3062869"/>
            <a:ext cx="2098147" cy="120751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84921" y="4270382"/>
            <a:ext cx="2098147" cy="4223378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230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2544" y="894082"/>
            <a:ext cx="6600524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82545" y="5850749"/>
            <a:ext cx="2103084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6163" y="3068611"/>
            <a:ext cx="1874282" cy="22352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82545" y="6695933"/>
            <a:ext cx="2103084" cy="1797828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2223" y="5850749"/>
            <a:ext cx="2103101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2735" y="3068611"/>
            <a:ext cx="1868210" cy="22352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1359" y="6695932"/>
            <a:ext cx="2103964" cy="1797828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3058" y="5850749"/>
            <a:ext cx="2097311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197413" y="3068611"/>
            <a:ext cx="1869222" cy="22352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082977" y="6695935"/>
            <a:ext cx="2100090" cy="1797825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298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6659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894081"/>
            <a:ext cx="1620944" cy="75996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544" y="894081"/>
            <a:ext cx="4882425" cy="759968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713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8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323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43" y="963934"/>
            <a:ext cx="6205114" cy="4184014"/>
          </a:xfrm>
        </p:spPr>
        <p:txBody>
          <a:bodyPr anchor="b">
            <a:normAutofit/>
          </a:bodyPr>
          <a:lstStyle>
            <a:lvl1pPr>
              <a:defRPr sz="28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643" y="5282991"/>
            <a:ext cx="6205114" cy="2200274"/>
          </a:xfrm>
        </p:spPr>
        <p:txBody>
          <a:bodyPr/>
          <a:lstStyle>
            <a:lvl1pPr marL="0" indent="0" algn="ctr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191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45" y="894082"/>
            <a:ext cx="6600523" cy="19452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544" y="3062870"/>
            <a:ext cx="3255078" cy="54308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5544" y="3062870"/>
            <a:ext cx="3247524" cy="54308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345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45" y="894082"/>
            <a:ext cx="6600523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113" y="3062869"/>
            <a:ext cx="3060277" cy="120840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544" y="4271274"/>
            <a:ext cx="3255845" cy="42224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0346" y="3062869"/>
            <a:ext cx="3052721" cy="120840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271274"/>
            <a:ext cx="3248290" cy="42224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762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869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708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33" y="894080"/>
            <a:ext cx="2506801" cy="3464560"/>
          </a:xfrm>
        </p:spPr>
        <p:txBody>
          <a:bodyPr anchor="b">
            <a:normAutofit/>
          </a:bodyPr>
          <a:lstStyle>
            <a:lvl1pPr>
              <a:defRPr sz="23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266" y="894080"/>
            <a:ext cx="3945801" cy="75996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733" y="4358642"/>
            <a:ext cx="2506801" cy="4135119"/>
          </a:xfrm>
        </p:spPr>
        <p:txBody>
          <a:bodyPr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58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33" y="894080"/>
            <a:ext cx="3542463" cy="3464560"/>
          </a:xfrm>
        </p:spPr>
        <p:txBody>
          <a:bodyPr anchor="b">
            <a:normAutofit/>
          </a:bodyPr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2442" y="1113026"/>
            <a:ext cx="2521897" cy="716178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44" y="4358640"/>
            <a:ext cx="3545556" cy="4135120"/>
          </a:xfrm>
        </p:spPr>
        <p:txBody>
          <a:bodyPr>
            <a:normAutofit/>
          </a:bodyPr>
          <a:lstStyle>
            <a:lvl1pPr marL="0" indent="0" algn="ctr">
              <a:buNone/>
              <a:defRPr sz="153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931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545" y="894082"/>
            <a:ext cx="6600523" cy="194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544" y="3074227"/>
            <a:ext cx="6600524" cy="5419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5194" y="8628805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544" y="8628805"/>
            <a:ext cx="425395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683" y="8628805"/>
            <a:ext cx="4803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96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289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120000"/>
        </a:lnSpc>
        <a:spcBef>
          <a:spcPts val="8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120000"/>
        </a:lnSpc>
        <a:spcBef>
          <a:spcPts val="425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Monitor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es.wikipedia.org/wiki/Perif%C3%A9rico" TargetMode="External"/><Relationship Id="rId7" Type="http://schemas.openxmlformats.org/officeDocument/2006/relationships/hyperlink" Target="http://es.wikipedia.org/wiki/Dimensi%C3%B3n" TargetMode="External"/><Relationship Id="rId12" Type="http://schemas.openxmlformats.org/officeDocument/2006/relationships/hyperlink" Target="http://es.wikipedia.org/wiki/Teclado_Dvorak" TargetMode="External"/><Relationship Id="rId2" Type="http://schemas.openxmlformats.org/officeDocument/2006/relationships/hyperlink" Target="http://es.wikipedia.org/wiki/Ingl%C3%A9s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s.wikipedia.org/wiki/Mano" TargetMode="External"/><Relationship Id="rId11" Type="http://schemas.openxmlformats.org/officeDocument/2006/relationships/hyperlink" Target="http://es.wikipedia.org/wiki/M%C3%A1quina_de_escribir" TargetMode="External"/><Relationship Id="rId5" Type="http://schemas.openxmlformats.org/officeDocument/2006/relationships/hyperlink" Target="http://es.wikipedia.org/wiki/Pl%C3%A1stico" TargetMode="External"/><Relationship Id="rId15" Type="http://schemas.openxmlformats.org/officeDocument/2006/relationships/image" Target="../media/image7.jpg"/><Relationship Id="rId10" Type="http://schemas.openxmlformats.org/officeDocument/2006/relationships/hyperlink" Target="http://es.wikipedia.org/wiki/Teclado_QWERTY" TargetMode="External"/><Relationship Id="rId4" Type="http://schemas.openxmlformats.org/officeDocument/2006/relationships/hyperlink" Target="http://es.wikipedia.org/wiki/Computadora" TargetMode="External"/><Relationship Id="rId9" Type="http://schemas.openxmlformats.org/officeDocument/2006/relationships/hyperlink" Target="http://es.wikipedia.org/wiki/Perif%C3%A9rico_de_ordenador" TargetMode="External"/><Relationship Id="rId1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914400"/>
            <a:ext cx="5603240" cy="97206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12700" marR="427990">
              <a:lnSpc>
                <a:spcPts val="2750"/>
              </a:lnSpc>
              <a:spcBef>
                <a:spcPts val="300"/>
              </a:spcBef>
              <a:tabLst>
                <a:tab pos="2192655" algn="l"/>
              </a:tabLst>
            </a:pPr>
            <a:r>
              <a:rPr lang="es-MX" sz="2400" b="1" i="1" spc="-5" dirty="0">
                <a:latin typeface="Calibri"/>
                <a:cs typeface="Calibri"/>
              </a:rPr>
              <a:t>M</a:t>
            </a:r>
            <a:r>
              <a:rPr kumimoji="0" lang="es-MX" sz="2400" b="1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anejo</a:t>
            </a:r>
            <a:r>
              <a:rPr kumimoji="0" lang="es-MX" sz="2400" b="1" i="1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MX" sz="2400" b="1" i="1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uso</a:t>
            </a:r>
            <a:r>
              <a:rPr kumimoji="0" lang="es-MX" sz="2400" b="1" i="1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del</a:t>
            </a:r>
            <a:r>
              <a:rPr kumimoji="0" lang="es-MX" sz="2400" b="1" i="1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2400" b="1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PC</a:t>
            </a:r>
            <a:r>
              <a:rPr kumimoji="0" lang="es-MX" sz="2400" b="1" i="1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lang="es-MX" sz="2400" b="1" i="1" u="none" strike="noStrike" kern="1200" cap="none" spc="-5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MX" sz="2400" b="1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Herramientas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MX" sz="2400" b="1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Escritorio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===============================================================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555" y="2981349"/>
            <a:ext cx="4799330" cy="437007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871969" y="4432427"/>
            <a:ext cx="0" cy="2857500"/>
          </a:xfrm>
          <a:custGeom>
            <a:avLst/>
            <a:gdLst/>
            <a:ahLst/>
            <a:cxnLst/>
            <a:rect l="l" t="t" r="r" b="b"/>
            <a:pathLst>
              <a:path h="2857500">
                <a:moveTo>
                  <a:pt x="0" y="0"/>
                </a:moveTo>
                <a:lnTo>
                  <a:pt x="0" y="2857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5769" y="4501007"/>
            <a:ext cx="0" cy="2857500"/>
          </a:xfrm>
          <a:custGeom>
            <a:avLst/>
            <a:gdLst/>
            <a:ahLst/>
            <a:cxnLst/>
            <a:rect l="l" t="t" r="r" b="b"/>
            <a:pathLst>
              <a:path h="2857500">
                <a:moveTo>
                  <a:pt x="0" y="0"/>
                </a:moveTo>
                <a:lnTo>
                  <a:pt x="0" y="28574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634" y="9152331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94435"/>
            <a:ext cx="6351270" cy="10788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6690" marR="5080" indent="-165100" algn="just">
              <a:lnSpc>
                <a:spcPct val="98800"/>
              </a:lnSpc>
              <a:spcBef>
                <a:spcPts val="114"/>
              </a:spcBef>
            </a:pPr>
            <a:r>
              <a:rPr sz="1200" i="1" spc="-5" dirty="0">
                <a:latin typeface="Calibri"/>
                <a:cs typeface="Calibri"/>
              </a:rPr>
              <a:t>h)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Disipador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calor: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muchos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chips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vídeo,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chips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memoria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tarjeta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vídeoalcanzan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elevadas temperaturas durante su desempeño. </a:t>
            </a:r>
            <a:r>
              <a:rPr sz="1200" i="1" dirty="0">
                <a:latin typeface="Calibri"/>
                <a:cs typeface="Calibri"/>
              </a:rPr>
              <a:t>Un </a:t>
            </a:r>
            <a:r>
              <a:rPr sz="1200" i="1" spc="-5" dirty="0">
                <a:latin typeface="Calibri"/>
                <a:cs typeface="Calibri"/>
              </a:rPr>
              <a:t>disipador de calor ayuda </a:t>
            </a:r>
            <a:r>
              <a:rPr sz="1200" i="1" dirty="0">
                <a:latin typeface="Calibri"/>
                <a:cs typeface="Calibri"/>
              </a:rPr>
              <a:t>a eliminar </a:t>
            </a:r>
            <a:r>
              <a:rPr sz="1200" i="1" spc="-5" dirty="0">
                <a:latin typeface="Calibri"/>
                <a:cs typeface="Calibri"/>
              </a:rPr>
              <a:t>mucha de </a:t>
            </a:r>
            <a:r>
              <a:rPr sz="1200" i="1" spc="5" dirty="0">
                <a:latin typeface="Calibri"/>
                <a:cs typeface="Calibri"/>
              </a:rPr>
              <a:t>la 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temperatura.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Tarjeta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madre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(Motherboard)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5598032"/>
            <a:ext cx="6203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12500"/>
              </a:lnSpc>
              <a:spcBef>
                <a:spcPts val="100"/>
              </a:spcBef>
            </a:pPr>
            <a:r>
              <a:rPr sz="1200" b="1" i="1" dirty="0">
                <a:latin typeface="Calibri"/>
                <a:cs typeface="Calibri"/>
              </a:rPr>
              <a:t>Unidades  de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2739" y="3888740"/>
            <a:ext cx="4566920" cy="6168390"/>
            <a:chOff x="1602739" y="3888740"/>
            <a:chExt cx="4566920" cy="6168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739" y="3888740"/>
              <a:ext cx="4566920" cy="2715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49" y="6144258"/>
              <a:ext cx="3925570" cy="39128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68273"/>
            <a:ext cx="1106170" cy="66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1200" b="1" i="1" dirty="0">
                <a:latin typeface="Calibri"/>
                <a:cs typeface="Calibri"/>
              </a:rPr>
              <a:t>Al</a:t>
            </a:r>
            <a:r>
              <a:rPr sz="1200" b="1" i="1" spc="-5" dirty="0">
                <a:latin typeface="Calibri"/>
                <a:cs typeface="Calibri"/>
              </a:rPr>
              <a:t>m</a:t>
            </a:r>
            <a:r>
              <a:rPr sz="1200" b="1" i="1" dirty="0">
                <a:latin typeface="Calibri"/>
                <a:cs typeface="Calibri"/>
              </a:rPr>
              <a:t>ace</a:t>
            </a:r>
            <a:r>
              <a:rPr sz="1200" b="1" i="1" spc="5" dirty="0">
                <a:latin typeface="Calibri"/>
                <a:cs typeface="Calibri"/>
              </a:rPr>
              <a:t>n</a:t>
            </a:r>
            <a:r>
              <a:rPr sz="1200" b="1" i="1" dirty="0">
                <a:latin typeface="Calibri"/>
                <a:cs typeface="Calibri"/>
              </a:rPr>
              <a:t>amien</a:t>
            </a:r>
            <a:r>
              <a:rPr sz="1200" b="1" i="1" spc="-10" dirty="0">
                <a:latin typeface="Calibri"/>
                <a:cs typeface="Calibri"/>
              </a:rPr>
              <a:t>t</a:t>
            </a:r>
            <a:r>
              <a:rPr sz="1200" b="1" i="1" dirty="0">
                <a:latin typeface="Calibri"/>
                <a:cs typeface="Calibri"/>
              </a:rPr>
              <a:t>o  </a:t>
            </a:r>
            <a:r>
              <a:rPr sz="1200" b="1" i="1" spc="-5" dirty="0">
                <a:latin typeface="Calibri"/>
                <a:cs typeface="Calibri"/>
              </a:rPr>
              <a:t>Secundario 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Teclado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4527930"/>
            <a:ext cx="55181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b="1" i="1" dirty="0">
                <a:latin typeface="Calibri"/>
                <a:cs typeface="Calibri"/>
              </a:rPr>
              <a:t>E</a:t>
            </a:r>
            <a:r>
              <a:rPr sz="1200" b="1" i="1" spc="5" dirty="0">
                <a:latin typeface="Calibri"/>
                <a:cs typeface="Calibri"/>
              </a:rPr>
              <a:t>j</a:t>
            </a:r>
            <a:r>
              <a:rPr sz="1200" b="1" i="1" spc="-5" dirty="0">
                <a:latin typeface="Calibri"/>
                <a:cs typeface="Calibri"/>
              </a:rPr>
              <a:t>er</a:t>
            </a:r>
            <a:r>
              <a:rPr sz="1200" b="1" i="1" dirty="0">
                <a:latin typeface="Calibri"/>
                <a:cs typeface="Calibri"/>
              </a:rPr>
              <a:t>cicio  El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R</a:t>
            </a:r>
            <a:r>
              <a:rPr sz="1200" b="1" i="1" dirty="0">
                <a:latin typeface="Calibri"/>
                <a:cs typeface="Calibri"/>
              </a:rPr>
              <a:t>a</a:t>
            </a:r>
            <a:r>
              <a:rPr sz="1200" b="1" i="1" spc="-10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145" y="4527930"/>
            <a:ext cx="565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Calibri"/>
                <a:cs typeface="Calibri"/>
              </a:rPr>
              <a:t>:</a:t>
            </a:r>
            <a:r>
              <a:rPr sz="1200" b="1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Explora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6266" y="4527930"/>
            <a:ext cx="160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teclas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funciones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4949062"/>
          <a:ext cx="6333490" cy="2377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Operación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Como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hace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86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Clic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clic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izquierdo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99720">
                        <a:lnSpc>
                          <a:spcPct val="109200"/>
                        </a:lnSpc>
                        <a:spcBef>
                          <a:spcPts val="130"/>
                        </a:spcBef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Pulsa y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suelta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botón izquierdo del ratón, sin </a:t>
                      </a:r>
                      <a:r>
                        <a:rPr sz="1200" i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moverlo.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Clic-Derecho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71475">
                        <a:lnSpc>
                          <a:spcPct val="110000"/>
                        </a:lnSpc>
                        <a:spcBef>
                          <a:spcPts val="120"/>
                        </a:spcBef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Pulsa y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suelta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botón derecho del ratón, sin </a:t>
                      </a:r>
                      <a:r>
                        <a:rPr sz="1200" i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moverlo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291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Doble-Clic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44450">
                        <a:lnSpc>
                          <a:spcPct val="110000"/>
                        </a:lnSpc>
                        <a:spcBef>
                          <a:spcPts val="105"/>
                        </a:spcBef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Pulsa</a:t>
                      </a:r>
                      <a:r>
                        <a:rPr sz="1200" i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i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suelta</a:t>
                      </a:r>
                      <a:r>
                        <a:rPr sz="1200" i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i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botón</a:t>
                      </a:r>
                      <a:r>
                        <a:rPr sz="1200" i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izquierdo</a:t>
                      </a:r>
                      <a:r>
                        <a:rPr sz="1200" i="1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i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ratón</a:t>
                      </a:r>
                      <a:r>
                        <a:rPr sz="1200" i="1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10" dirty="0">
                          <a:latin typeface="Calibri"/>
                          <a:cs typeface="Calibri"/>
                        </a:rPr>
                        <a:t>dos </a:t>
                      </a:r>
                      <a:r>
                        <a:rPr sz="1200" i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veces</a:t>
                      </a:r>
                      <a:r>
                        <a:rPr sz="12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una rápida</a:t>
                      </a:r>
                      <a:r>
                        <a:rPr sz="12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sucesión sin mover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 el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ratón.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0" y="1362455"/>
            <a:ext cx="3810000" cy="28580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450" y="7409177"/>
            <a:ext cx="4655820" cy="26479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9327" y="719327"/>
          <a:ext cx="6333490" cy="1210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0309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Arrastrar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5560" algn="just">
                        <a:lnSpc>
                          <a:spcPct val="109800"/>
                        </a:lnSpc>
                        <a:spcBef>
                          <a:spcPts val="185"/>
                        </a:spcBef>
                      </a:pPr>
                      <a:r>
                        <a:rPr sz="800" i="1" spc="-5" dirty="0">
                          <a:latin typeface="Calibri"/>
                          <a:cs typeface="Calibri"/>
                        </a:rPr>
                        <a:t>Pulse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suelte</a:t>
                      </a:r>
                      <a:r>
                        <a:rPr sz="8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botón</a:t>
                      </a:r>
                      <a:r>
                        <a:rPr sz="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izquierdo</a:t>
                      </a:r>
                      <a:r>
                        <a:rPr sz="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ratón,</a:t>
                      </a:r>
                      <a:r>
                        <a:rPr sz="8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después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mueve</a:t>
                      </a:r>
                      <a:r>
                        <a:rPr sz="8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ratón</a:t>
                      </a:r>
                      <a:r>
                        <a:rPr sz="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i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800" i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ls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i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lt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eve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800" i="1" spc="1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por la pantalla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con el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ratón.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El objeto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se suelta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en el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lugar donde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botón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ratón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deja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mantener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pulsado.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Esta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acción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también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llama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arrastrar-y-soltar</a:t>
                      </a:r>
                      <a:r>
                        <a:rPr sz="8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Pulsar</a:t>
                      </a:r>
                      <a:r>
                        <a:rPr sz="8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elemento</a:t>
                      </a:r>
                      <a:r>
                        <a:rPr sz="8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8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interfaz</a:t>
                      </a:r>
                      <a:r>
                        <a:rPr sz="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8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moverlo</a:t>
                      </a:r>
                      <a:r>
                        <a:rPr sz="8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8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llama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algunas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veces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un agarre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99008" y="1912366"/>
            <a:ext cx="1228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Partes</a:t>
            </a:r>
            <a:r>
              <a:rPr sz="1200" b="1" i="1" spc="-3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un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Ratón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008" y="4052442"/>
            <a:ext cx="2563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Posición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correcta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frente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la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computadora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96311"/>
            <a:ext cx="3048000" cy="14091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7305" y="4763236"/>
            <a:ext cx="4133088" cy="42837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99008" y="671321"/>
            <a:ext cx="6347460" cy="45027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i="1" spc="-5" dirty="0">
                <a:latin typeface="Calibri"/>
                <a:cs typeface="Calibri"/>
              </a:rPr>
              <a:t>Primeros</a:t>
            </a:r>
            <a:r>
              <a:rPr sz="1200" b="1" i="1" spc="-35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Pasos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220"/>
              </a:spcBef>
            </a:pPr>
            <a:r>
              <a:rPr sz="1200" i="1" spc="-5" dirty="0">
                <a:latin typeface="Calibri"/>
                <a:cs typeface="Calibri"/>
              </a:rPr>
              <a:t>Encender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</a:t>
            </a:r>
            <a:r>
              <a:rPr sz="1200" i="1" spc="-5" dirty="0">
                <a:latin typeface="Calibri"/>
                <a:cs typeface="Calibri"/>
              </a:rPr>
              <a:t> iniciar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sesión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Calibri"/>
                <a:cs typeface="Calibri"/>
              </a:rPr>
              <a:t>Pulsa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botón 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encendido del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Cajón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(POWER).</a:t>
            </a:r>
            <a:endParaRPr sz="1200">
              <a:latin typeface="Calibri"/>
              <a:cs typeface="Calibri"/>
            </a:endParaRPr>
          </a:p>
          <a:p>
            <a:pPr marL="21590" marR="393065">
              <a:lnSpc>
                <a:spcPct val="110000"/>
              </a:lnSpc>
            </a:pPr>
            <a:r>
              <a:rPr sz="1200" i="1" spc="-5" dirty="0">
                <a:latin typeface="Calibri"/>
                <a:cs typeface="Calibri"/>
              </a:rPr>
              <a:t>Aparece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serie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textos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inglés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datos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numéricos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sistema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operativo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 </a:t>
            </a:r>
            <a:r>
              <a:rPr sz="1200" i="1" dirty="0">
                <a:latin typeface="Calibri"/>
                <a:cs typeface="Calibri"/>
              </a:rPr>
              <a:t>está</a:t>
            </a:r>
            <a:r>
              <a:rPr sz="1200" i="1" spc="-5" dirty="0">
                <a:latin typeface="Calibri"/>
                <a:cs typeface="Calibri"/>
              </a:rPr>
              <a:t> cargando).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Aparece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 pantalla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bienvenida</a:t>
            </a:r>
            <a:r>
              <a:rPr sz="1200" i="1" dirty="0">
                <a:latin typeface="Calibri"/>
                <a:cs typeface="Calibri"/>
              </a:rPr>
              <a:t> 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pide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 nombre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usuario.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40"/>
              </a:spcBef>
            </a:pPr>
            <a:r>
              <a:rPr sz="1200" i="1" spc="-5" dirty="0">
                <a:latin typeface="Calibri"/>
                <a:cs typeface="Calibri"/>
              </a:rPr>
              <a:t>En </a:t>
            </a:r>
            <a:r>
              <a:rPr sz="1200" i="1" dirty="0">
                <a:latin typeface="Calibri"/>
                <a:cs typeface="Calibri"/>
              </a:rPr>
              <a:t>esta </a:t>
            </a:r>
            <a:r>
              <a:rPr sz="1200" i="1" spc="-5" dirty="0">
                <a:latin typeface="Calibri"/>
                <a:cs typeface="Calibri"/>
              </a:rPr>
              <a:t>pantalla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escribimos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usuario</a:t>
            </a:r>
            <a:r>
              <a:rPr sz="1200" i="1" dirty="0">
                <a:latin typeface="Calibri"/>
                <a:cs typeface="Calibri"/>
              </a:rPr>
              <a:t> 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pulsamos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teclado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tecla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Enter</a:t>
            </a:r>
            <a:endParaRPr sz="1200">
              <a:latin typeface="Calibri"/>
              <a:cs typeface="Calibri"/>
            </a:endParaRPr>
          </a:p>
          <a:p>
            <a:pPr marL="18415" marR="298450" indent="-6350">
              <a:lnSpc>
                <a:spcPts val="1390"/>
              </a:lnSpc>
              <a:spcBef>
                <a:spcPts val="185"/>
              </a:spcBef>
            </a:pPr>
            <a:r>
              <a:rPr sz="1200" i="1" spc="-5" dirty="0">
                <a:latin typeface="Calibri"/>
                <a:cs typeface="Calibri"/>
              </a:rPr>
              <a:t>Después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pide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contraseña</a:t>
            </a:r>
            <a:r>
              <a:rPr sz="1200" i="1" dirty="0">
                <a:latin typeface="Calibri"/>
                <a:cs typeface="Calibri"/>
              </a:rPr>
              <a:t> , </a:t>
            </a:r>
            <a:r>
              <a:rPr sz="1200" i="1" spc="-5" dirty="0">
                <a:latin typeface="Calibri"/>
                <a:cs typeface="Calibri"/>
              </a:rPr>
              <a:t>escribimos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nuevo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palabra usuario,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pulsa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tecla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Enter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segundos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aparecerá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pantalla </a:t>
            </a:r>
            <a:r>
              <a:rPr sz="1200" i="1" dirty="0">
                <a:latin typeface="Calibri"/>
                <a:cs typeface="Calibri"/>
              </a:rPr>
              <a:t>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llama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</a:t>
            </a:r>
            <a:r>
              <a:rPr sz="1200" i="1" dirty="0">
                <a:latin typeface="Calibri"/>
                <a:cs typeface="Calibri"/>
              </a:rPr>
              <a:t> 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podremos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empezar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 </a:t>
            </a:r>
            <a:r>
              <a:rPr sz="1200" i="1" spc="-5" dirty="0">
                <a:latin typeface="Calibri"/>
                <a:cs typeface="Calibri"/>
              </a:rPr>
              <a:t>usar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computador.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ts val="1420"/>
              </a:lnSpc>
            </a:pPr>
            <a:r>
              <a:rPr sz="1200" i="1" spc="-5" dirty="0">
                <a:latin typeface="Calibri"/>
                <a:cs typeface="Calibri"/>
              </a:rPr>
              <a:t>Cerrar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Sesión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apagar.</a:t>
            </a:r>
            <a:endParaRPr sz="1200">
              <a:latin typeface="Calibri"/>
              <a:cs typeface="Calibri"/>
            </a:endParaRPr>
          </a:p>
          <a:p>
            <a:pPr marL="21590" marR="1215390">
              <a:lnSpc>
                <a:spcPct val="109200"/>
              </a:lnSpc>
              <a:spcBef>
                <a:spcPts val="15"/>
              </a:spcBef>
            </a:pPr>
            <a:r>
              <a:rPr sz="1200" i="1" spc="-5" dirty="0">
                <a:latin typeface="Calibri"/>
                <a:cs typeface="Calibri"/>
              </a:rPr>
              <a:t>Haz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Clic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palabra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Sistema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encuentra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panel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superior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pantalla.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opción Apagar.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45"/>
              </a:spcBef>
            </a:pP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despliega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dirty="0">
                <a:latin typeface="Calibri"/>
                <a:cs typeface="Calibri"/>
              </a:rPr>
              <a:t> ventana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diálogo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siguientes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opciones: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45"/>
              </a:spcBef>
            </a:pPr>
            <a:r>
              <a:rPr sz="1200" i="1" spc="-5" dirty="0">
                <a:latin typeface="Calibri"/>
                <a:cs typeface="Calibri"/>
              </a:rPr>
              <a:t>Reiniciar</a:t>
            </a:r>
            <a:endParaRPr sz="1200">
              <a:latin typeface="Calibri"/>
              <a:cs typeface="Calibri"/>
            </a:endParaRPr>
          </a:p>
          <a:p>
            <a:pPr marL="21590" marR="1840864">
              <a:lnSpc>
                <a:spcPct val="110000"/>
              </a:lnSpc>
            </a:pP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sistema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</a:t>
            </a:r>
            <a:r>
              <a:rPr sz="1200" i="1" spc="-5" dirty="0">
                <a:latin typeface="Calibri"/>
                <a:cs typeface="Calibri"/>
              </a:rPr>
              <a:t> inmediatamente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vuelve</a:t>
            </a:r>
            <a:r>
              <a:rPr sz="1200" i="1" dirty="0">
                <a:latin typeface="Calibri"/>
                <a:cs typeface="Calibri"/>
              </a:rPr>
              <a:t> a </a:t>
            </a:r>
            <a:r>
              <a:rPr sz="1200" i="1" spc="-5" dirty="0">
                <a:latin typeface="Calibri"/>
                <a:cs typeface="Calibri"/>
              </a:rPr>
              <a:t>iniciar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computador.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Cancelar.</a:t>
            </a:r>
            <a:endParaRPr sz="1200">
              <a:latin typeface="Calibri"/>
              <a:cs typeface="Calibri"/>
            </a:endParaRPr>
          </a:p>
          <a:p>
            <a:pPr marL="21590" marR="4265930">
              <a:lnSpc>
                <a:spcPct val="109200"/>
              </a:lnSpc>
              <a:spcBef>
                <a:spcPts val="10"/>
              </a:spcBef>
            </a:pPr>
            <a:r>
              <a:rPr sz="1200" i="1" spc="-5" dirty="0">
                <a:latin typeface="Calibri"/>
                <a:cs typeface="Calibri"/>
              </a:rPr>
              <a:t>Se cancela</a:t>
            </a:r>
            <a:r>
              <a:rPr sz="1200" i="1" dirty="0">
                <a:latin typeface="Calibri"/>
                <a:cs typeface="Calibri"/>
              </a:rPr>
              <a:t> la</a:t>
            </a:r>
            <a:r>
              <a:rPr sz="1200" i="1" spc="-5" dirty="0">
                <a:latin typeface="Calibri"/>
                <a:cs typeface="Calibri"/>
              </a:rPr>
              <a:t> ventana de diálogo.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Apagar </a:t>
            </a:r>
            <a:r>
              <a:rPr sz="1200" i="1" dirty="0">
                <a:latin typeface="Calibri"/>
                <a:cs typeface="Calibri"/>
              </a:rPr>
              <a:t>-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sistema.</a:t>
            </a:r>
            <a:endParaRPr sz="1200">
              <a:latin typeface="Calibri"/>
              <a:cs typeface="Calibri"/>
            </a:endParaRPr>
          </a:p>
          <a:p>
            <a:pPr marL="27940" marR="5080" indent="-6350">
              <a:lnSpc>
                <a:spcPts val="1420"/>
              </a:lnSpc>
              <a:spcBef>
                <a:spcPts val="210"/>
              </a:spcBef>
            </a:pPr>
            <a:r>
              <a:rPr sz="1200" i="1" spc="-5" dirty="0">
                <a:latin typeface="Calibri"/>
                <a:cs typeface="Calibri"/>
              </a:rPr>
              <a:t>Suspender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estado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suspensión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característica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ahorrar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energía.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vuelve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actividad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normal pulsando </a:t>
            </a:r>
            <a:r>
              <a:rPr sz="1200" i="1" dirty="0">
                <a:latin typeface="Calibri"/>
                <a:cs typeface="Calibri"/>
              </a:rPr>
              <a:t>cualquier </a:t>
            </a:r>
            <a:r>
              <a:rPr sz="1200" i="1" spc="-5" dirty="0">
                <a:latin typeface="Calibri"/>
                <a:cs typeface="Calibri"/>
              </a:rPr>
              <a:t>teclado.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</a:pPr>
            <a:r>
              <a:rPr sz="1200" i="1" spc="-5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estado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hibernación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guarda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completamente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estado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equipo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disco </a:t>
            </a:r>
            <a:r>
              <a:rPr sz="1200" i="1" spc="-5" dirty="0">
                <a:latin typeface="Calibri"/>
                <a:cs typeface="Calibri"/>
              </a:rPr>
              <a:t>duro</a:t>
            </a:r>
            <a:r>
              <a:rPr sz="1200" i="1" dirty="0">
                <a:latin typeface="Calibri"/>
                <a:cs typeface="Calibri"/>
              </a:rPr>
              <a:t> 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lo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tal</a:t>
            </a:r>
            <a:endParaRPr sz="1200">
              <a:latin typeface="Calibri"/>
              <a:cs typeface="Calibri"/>
            </a:endParaRPr>
          </a:p>
          <a:p>
            <a:pPr marL="18415" marR="139700">
              <a:lnSpc>
                <a:spcPts val="1390"/>
              </a:lnSpc>
              <a:spcBef>
                <a:spcPts val="65"/>
              </a:spcBef>
            </a:pPr>
            <a:r>
              <a:rPr sz="1200" i="1" spc="-5" dirty="0">
                <a:latin typeface="Calibri"/>
                <a:cs typeface="Calibri"/>
              </a:rPr>
              <a:t>forma 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equipo</a:t>
            </a:r>
            <a:r>
              <a:rPr sz="1200" i="1" dirty="0">
                <a:latin typeface="Calibri"/>
                <a:cs typeface="Calibri"/>
              </a:rPr>
              <a:t> parece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apagado.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vuelve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 la</a:t>
            </a:r>
            <a:r>
              <a:rPr sz="1200" i="1" spc="-5" dirty="0">
                <a:latin typeface="Calibri"/>
                <a:cs typeface="Calibri"/>
              </a:rPr>
              <a:t> actividad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normal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pulsando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cualquier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tecla.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Haz</a:t>
            </a:r>
            <a:r>
              <a:rPr sz="1200" i="1" dirty="0">
                <a:latin typeface="Calibri"/>
                <a:cs typeface="Calibri"/>
              </a:rPr>
              <a:t> clic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 el </a:t>
            </a:r>
            <a:r>
              <a:rPr sz="1200" i="1" spc="-5" dirty="0">
                <a:latin typeface="Calibri"/>
                <a:cs typeface="Calibri"/>
              </a:rPr>
              <a:t>botón Apagar.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519418"/>
            <a:ext cx="6351270" cy="318389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1590" algn="just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latin typeface="Calibri"/>
                <a:cs typeface="Calibri"/>
              </a:rPr>
              <a:t>INTRODUCCION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WINDOWS</a:t>
            </a:r>
            <a:endParaRPr sz="2000">
              <a:latin typeface="Calibri"/>
              <a:cs typeface="Calibri"/>
            </a:endParaRPr>
          </a:p>
          <a:p>
            <a:pPr marL="27940" marR="6350" indent="-6350" algn="just">
              <a:lnSpc>
                <a:spcPct val="98900"/>
              </a:lnSpc>
              <a:spcBef>
                <a:spcPts val="840"/>
              </a:spcBef>
            </a:pP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ves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encendida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computadora,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activa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sistema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operativo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usar,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importante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destacar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mayoría de los usuarios </a:t>
            </a:r>
            <a:r>
              <a:rPr sz="1200" i="1" dirty="0">
                <a:latin typeface="Calibri"/>
                <a:cs typeface="Calibri"/>
              </a:rPr>
              <a:t>tiene </a:t>
            </a:r>
            <a:r>
              <a:rPr sz="1200" i="1" spc="-5" dirty="0">
                <a:latin typeface="Calibri"/>
                <a:cs typeface="Calibri"/>
              </a:rPr>
              <a:t>instalado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5" dirty="0">
                <a:latin typeface="Calibri"/>
                <a:cs typeface="Calibri"/>
              </a:rPr>
              <a:t>su </a:t>
            </a:r>
            <a:r>
              <a:rPr sz="1200" i="1" spc="-5" dirty="0">
                <a:latin typeface="Calibri"/>
                <a:cs typeface="Calibri"/>
              </a:rPr>
              <a:t>computadora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sistema operativo Windows, por </a:t>
            </a:r>
            <a:r>
              <a:rPr sz="1200" i="1" dirty="0">
                <a:latin typeface="Calibri"/>
                <a:cs typeface="Calibri"/>
              </a:rPr>
              <a:t>ello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 </a:t>
            </a:r>
            <a:r>
              <a:rPr sz="1200" i="1" spc="-5" dirty="0">
                <a:latin typeface="Calibri"/>
                <a:cs typeface="Calibri"/>
              </a:rPr>
              <a:t>curso enfoca al </a:t>
            </a:r>
            <a:r>
              <a:rPr sz="1200" i="1" spc="-10" dirty="0">
                <a:latin typeface="Calibri"/>
                <a:cs typeface="Calibri"/>
              </a:rPr>
              <a:t>uso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dirty="0">
                <a:latin typeface="Calibri"/>
                <a:cs typeface="Calibri"/>
              </a:rPr>
              <a:t>este </a:t>
            </a:r>
            <a:r>
              <a:rPr sz="1200" i="1" spc="-5" dirty="0">
                <a:latin typeface="Calibri"/>
                <a:cs typeface="Calibri"/>
              </a:rPr>
              <a:t>sistema, pero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-5" dirty="0">
                <a:latin typeface="Calibri"/>
                <a:cs typeface="Calibri"/>
              </a:rPr>
              <a:t>importante destacar que </a:t>
            </a:r>
            <a:r>
              <a:rPr sz="1200" i="1" dirty="0">
                <a:latin typeface="Calibri"/>
                <a:cs typeface="Calibri"/>
              </a:rPr>
              <a:t>existen </a:t>
            </a:r>
            <a:r>
              <a:rPr sz="1200" i="1" spc="-5" dirty="0">
                <a:latin typeface="Calibri"/>
                <a:cs typeface="Calibri"/>
              </a:rPr>
              <a:t>otros </a:t>
            </a:r>
            <a:r>
              <a:rPr sz="1200" i="1" spc="-10" dirty="0">
                <a:latin typeface="Calibri"/>
                <a:cs typeface="Calibri"/>
              </a:rPr>
              <a:t>Sistemas </a:t>
            </a:r>
            <a:r>
              <a:rPr sz="1200" i="1" spc="-5" dirty="0">
                <a:latin typeface="Calibri"/>
                <a:cs typeface="Calibri"/>
              </a:rPr>
              <a:t> Operativos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un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entorno gráfico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similar</a:t>
            </a:r>
            <a:r>
              <a:rPr sz="1200" i="1" dirty="0">
                <a:latin typeface="Calibri"/>
                <a:cs typeface="Calibri"/>
              </a:rPr>
              <a:t> a </a:t>
            </a:r>
            <a:r>
              <a:rPr sz="1200" i="1" spc="-5" dirty="0">
                <a:latin typeface="Calibri"/>
                <a:cs typeface="Calibri"/>
              </a:rPr>
              <a:t>Windows,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-5" dirty="0">
                <a:latin typeface="Calibri"/>
                <a:cs typeface="Calibri"/>
              </a:rPr>
              <a:t> caso Linux,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Machintosh, entre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otros.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Que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Windows?</a:t>
            </a:r>
            <a:endParaRPr sz="1600">
              <a:latin typeface="Calibri"/>
              <a:cs typeface="Calibri"/>
            </a:endParaRPr>
          </a:p>
          <a:p>
            <a:pPr marL="27940" marR="12065" indent="-6350" algn="just">
              <a:lnSpc>
                <a:spcPts val="1420"/>
              </a:lnSpc>
              <a:spcBef>
                <a:spcPts val="1290"/>
              </a:spcBef>
            </a:pP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Sistema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Operativo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aplicación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varias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tareas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simultaneo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(multitarea),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donde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usuario puede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diferentes aplicaciones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 ventanas</a:t>
            </a:r>
            <a:r>
              <a:rPr sz="1200" i="1" dirty="0">
                <a:latin typeface="Calibri"/>
                <a:cs typeface="Calibri"/>
              </a:rPr>
              <a:t> a la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vez.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libri"/>
              <a:cs typeface="Calibri"/>
            </a:endParaRPr>
          </a:p>
          <a:p>
            <a:pPr marL="27940" marR="5080" indent="-6350" algn="just">
              <a:lnSpc>
                <a:spcPts val="1420"/>
              </a:lnSpc>
            </a:pPr>
            <a:r>
              <a:rPr sz="1200" i="1" spc="-5" dirty="0">
                <a:latin typeface="Calibri"/>
                <a:cs typeface="Calibri"/>
              </a:rPr>
              <a:t>Es una interfaz gráfica de fácil uso, </a:t>
            </a:r>
            <a:r>
              <a:rPr sz="1200" i="1" dirty="0">
                <a:latin typeface="Calibri"/>
                <a:cs typeface="Calibri"/>
              </a:rPr>
              <a:t>es decir, </a:t>
            </a:r>
            <a:r>
              <a:rPr sz="1200" i="1" spc="-5" dirty="0">
                <a:latin typeface="Calibri"/>
                <a:cs typeface="Calibri"/>
              </a:rPr>
              <a:t>desde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punto de </a:t>
            </a:r>
            <a:r>
              <a:rPr sz="1200" i="1" dirty="0">
                <a:latin typeface="Calibri"/>
                <a:cs typeface="Calibri"/>
              </a:rPr>
              <a:t>vista </a:t>
            </a:r>
            <a:r>
              <a:rPr sz="1200" i="1" spc="-5" dirty="0">
                <a:latin typeface="Calibri"/>
                <a:cs typeface="Calibri"/>
              </a:rPr>
              <a:t>gráfico; se pueden identificar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fácilmente las opciones </a:t>
            </a:r>
            <a:r>
              <a:rPr sz="1200" i="1" dirty="0">
                <a:latin typeface="Calibri"/>
                <a:cs typeface="Calibri"/>
              </a:rPr>
              <a:t>a </a:t>
            </a:r>
            <a:r>
              <a:rPr sz="1200" i="1" spc="-5" dirty="0">
                <a:latin typeface="Calibri"/>
                <a:cs typeface="Calibri"/>
              </a:rPr>
              <a:t>trabajar, </a:t>
            </a:r>
            <a:r>
              <a:rPr sz="1200" i="1" dirty="0">
                <a:latin typeface="Calibri"/>
                <a:cs typeface="Calibri"/>
              </a:rPr>
              <a:t>utiliza </a:t>
            </a:r>
            <a:r>
              <a:rPr sz="1200" i="1" spc="-5" dirty="0">
                <a:latin typeface="Calibri"/>
                <a:cs typeface="Calibri"/>
              </a:rPr>
              <a:t>iconos para representar archivos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dispositivos que pueden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controlarse con un </a:t>
            </a:r>
            <a:r>
              <a:rPr sz="1200" i="1" dirty="0">
                <a:latin typeface="Calibri"/>
                <a:cs typeface="Calibri"/>
              </a:rPr>
              <a:t>mouse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 ratón.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4700932"/>
            <a:ext cx="6351270" cy="24955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sz="1600" b="1" spc="-5" dirty="0">
                <a:latin typeface="Calibri"/>
                <a:cs typeface="Calibri"/>
              </a:rPr>
              <a:t>Escritorio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entorno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trabajo</a:t>
            </a:r>
            <a:endParaRPr sz="1600">
              <a:latin typeface="Calibri"/>
              <a:cs typeface="Calibri"/>
            </a:endParaRPr>
          </a:p>
          <a:p>
            <a:pPr marL="27940" marR="5080" indent="-6350" algn="just">
              <a:lnSpc>
                <a:spcPct val="98800"/>
              </a:lnSpc>
              <a:spcBef>
                <a:spcPts val="200"/>
              </a:spcBef>
            </a:pP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características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cuales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inicia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trabajo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Windows,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reconocimiento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 aplicaciones que se encuentran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nuestra pantalla, “Escritorio”, </a:t>
            </a:r>
            <a:r>
              <a:rPr sz="1200" i="1" dirty="0">
                <a:latin typeface="Calibri"/>
                <a:cs typeface="Calibri"/>
              </a:rPr>
              <a:t>en el </a:t>
            </a:r>
            <a:r>
              <a:rPr sz="1200" i="1" spc="-5" dirty="0">
                <a:latin typeface="Calibri"/>
                <a:cs typeface="Calibri"/>
              </a:rPr>
              <a:t>podemos encontrar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botón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inicio, iconos (Accesos directos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carpetas) representativos de nuestra computadora, grupos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programas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aplicaciones,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documentos,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directorios,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además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tareas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parte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inferior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la</a:t>
            </a:r>
            <a:r>
              <a:rPr sz="1200" i="1" spc="-5" dirty="0">
                <a:latin typeface="Calibri"/>
                <a:cs typeface="Calibri"/>
              </a:rPr>
              <a:t> pantalla.</a:t>
            </a:r>
            <a:endParaRPr sz="1200">
              <a:latin typeface="Calibri"/>
              <a:cs typeface="Calibri"/>
            </a:endParaRPr>
          </a:p>
          <a:p>
            <a:pPr marL="12700" marR="1038860">
              <a:lnSpc>
                <a:spcPts val="2890"/>
              </a:lnSpc>
              <a:spcBef>
                <a:spcPts val="65"/>
              </a:spcBef>
            </a:pPr>
            <a:r>
              <a:rPr sz="1200" b="1" i="1" spc="-5" dirty="0">
                <a:latin typeface="Calibri"/>
                <a:cs typeface="Calibri"/>
              </a:rPr>
              <a:t>Identificar los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elementos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que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conforman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el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escritorio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o </a:t>
            </a:r>
            <a:r>
              <a:rPr sz="1200" b="1" i="1" spc="-5" dirty="0">
                <a:latin typeface="Calibri"/>
                <a:cs typeface="Calibri"/>
              </a:rPr>
              <a:t>interfaz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gráfica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en Windows. </a:t>
            </a:r>
            <a:r>
              <a:rPr sz="1200" b="1" i="1" spc="-254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Elementos </a:t>
            </a:r>
            <a:r>
              <a:rPr sz="1200" b="1" i="1" dirty="0">
                <a:latin typeface="Calibri"/>
                <a:cs typeface="Calibri"/>
              </a:rPr>
              <a:t>del</a:t>
            </a:r>
            <a:r>
              <a:rPr sz="1200" b="1" i="1" spc="-5" dirty="0">
                <a:latin typeface="Calibri"/>
                <a:cs typeface="Calibri"/>
              </a:rPr>
              <a:t> Escritorio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27940" marR="8890" indent="-6350">
              <a:lnSpc>
                <a:spcPts val="1430"/>
              </a:lnSpc>
            </a:pPr>
            <a:r>
              <a:rPr sz="1200" i="1" dirty="0">
                <a:latin typeface="Calibri"/>
                <a:cs typeface="Calibri"/>
              </a:rPr>
              <a:t>Dentro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escritorio,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podemos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encontrarnos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serie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figuras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unas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funciones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preestablecidas: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255" y="3857878"/>
            <a:ext cx="2797810" cy="7200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2691130"/>
            <a:ext cx="295529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Iconos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Archivos: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27940" marR="5080" indent="-6350" algn="just">
              <a:lnSpc>
                <a:spcPts val="1420"/>
              </a:lnSpc>
            </a:pPr>
            <a:r>
              <a:rPr sz="1200" i="1" spc="-5" dirty="0">
                <a:latin typeface="Calibri"/>
                <a:cs typeface="Calibri"/>
              </a:rPr>
              <a:t>Son pequeños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gráficos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un </a:t>
            </a:r>
            <a:r>
              <a:rPr sz="1200" i="1" dirty="0">
                <a:latin typeface="Calibri"/>
                <a:cs typeface="Calibri"/>
              </a:rPr>
              <a:t>titulo que </a:t>
            </a:r>
            <a:r>
              <a:rPr sz="1200" i="1" spc="-5" dirty="0">
                <a:latin typeface="Calibri"/>
                <a:cs typeface="Calibri"/>
              </a:rPr>
              <a:t>nos </a:t>
            </a:r>
            <a:r>
              <a:rPr sz="1200" i="1" dirty="0">
                <a:latin typeface="Calibri"/>
                <a:cs typeface="Calibri"/>
              </a:rPr>
              <a:t> permiten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representar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programas</a:t>
            </a:r>
            <a:r>
              <a:rPr sz="1200" i="1" spc="2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Calibri"/>
              <a:cs typeface="Calibri"/>
            </a:endParaRPr>
          </a:p>
          <a:p>
            <a:pPr marL="18415" marR="102870" indent="-6350">
              <a:lnSpc>
                <a:spcPct val="1061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Carpetas: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Tienen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función </a:t>
            </a:r>
            <a:r>
              <a:rPr sz="1200" dirty="0">
                <a:latin typeface="Calibri"/>
                <a:cs typeface="Calibri"/>
              </a:rPr>
              <a:t>de una </a:t>
            </a:r>
            <a:r>
              <a:rPr sz="1200" spc="-5" dirty="0">
                <a:latin typeface="Calibri"/>
                <a:cs typeface="Calibri"/>
              </a:rPr>
              <a:t>carpeta </a:t>
            </a:r>
            <a:r>
              <a:rPr sz="1200" dirty="0">
                <a:latin typeface="Calibri"/>
                <a:cs typeface="Calibri"/>
              </a:rPr>
              <a:t>es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decir,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sirven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guardar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organizar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documentos dentro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ella, </a:t>
            </a:r>
            <a:r>
              <a:rPr sz="1200" dirty="0">
                <a:latin typeface="Calibri"/>
                <a:cs typeface="Calibri"/>
              </a:rPr>
              <a:t>para </a:t>
            </a:r>
            <a:r>
              <a:rPr sz="1200" spc="-5" dirty="0">
                <a:latin typeface="Calibri"/>
                <a:cs typeface="Calibri"/>
              </a:rPr>
              <a:t>un mejor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control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usuario.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5454777"/>
            <a:ext cx="1544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Ventanas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Aplicación: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2417" y="5636640"/>
            <a:ext cx="35560" cy="10795"/>
          </a:xfrm>
          <a:custGeom>
            <a:avLst/>
            <a:gdLst/>
            <a:ahLst/>
            <a:cxnLst/>
            <a:rect l="l" t="t" r="r" b="b"/>
            <a:pathLst>
              <a:path w="35559" h="10795">
                <a:moveTo>
                  <a:pt x="35052" y="0"/>
                </a:moveTo>
                <a:lnTo>
                  <a:pt x="0" y="0"/>
                </a:lnTo>
                <a:lnTo>
                  <a:pt x="0" y="10667"/>
                </a:lnTo>
                <a:lnTo>
                  <a:pt x="35052" y="10667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2917" y="5636640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5" h="10795">
                <a:moveTo>
                  <a:pt x="33528" y="0"/>
                </a:moveTo>
                <a:lnTo>
                  <a:pt x="0" y="0"/>
                </a:lnTo>
                <a:lnTo>
                  <a:pt x="0" y="10667"/>
                </a:lnTo>
                <a:lnTo>
                  <a:pt x="33528" y="10667"/>
                </a:lnTo>
                <a:lnTo>
                  <a:pt x="3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8717" y="5636640"/>
            <a:ext cx="41275" cy="10795"/>
          </a:xfrm>
          <a:custGeom>
            <a:avLst/>
            <a:gdLst/>
            <a:ahLst/>
            <a:cxnLst/>
            <a:rect l="l" t="t" r="r" b="b"/>
            <a:pathLst>
              <a:path w="41275" h="10795">
                <a:moveTo>
                  <a:pt x="41148" y="0"/>
                </a:moveTo>
                <a:lnTo>
                  <a:pt x="0" y="0"/>
                </a:lnTo>
                <a:lnTo>
                  <a:pt x="0" y="10667"/>
                </a:lnTo>
                <a:lnTo>
                  <a:pt x="41148" y="10667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33826" y="6190869"/>
            <a:ext cx="4116704" cy="13455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7620" indent="34925" algn="just">
              <a:lnSpc>
                <a:spcPts val="1430"/>
              </a:lnSpc>
              <a:spcBef>
                <a:spcPts val="155"/>
              </a:spcBef>
            </a:pPr>
            <a:r>
              <a:rPr sz="1200" i="1" spc="-5" dirty="0">
                <a:latin typeface="Calibri"/>
                <a:cs typeface="Calibri"/>
              </a:rPr>
              <a:t>Es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corazón de Windows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están representados por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recuadro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aparece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hora </a:t>
            </a:r>
            <a:r>
              <a:rPr sz="1200" i="1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activar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 aplicación.</a:t>
            </a:r>
            <a:endParaRPr sz="1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200" b="1" i="1" spc="-5" dirty="0">
                <a:latin typeface="Calibri"/>
                <a:cs typeface="Calibri"/>
              </a:rPr>
              <a:t>Cuadro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dialogo: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98700"/>
              </a:lnSpc>
              <a:spcBef>
                <a:spcPts val="235"/>
              </a:spcBef>
            </a:pPr>
            <a:r>
              <a:rPr sz="1200" i="1" spc="-5" dirty="0">
                <a:latin typeface="Calibri"/>
                <a:cs typeface="Calibri"/>
              </a:rPr>
              <a:t>Aunque son muy </a:t>
            </a:r>
            <a:r>
              <a:rPr sz="1200" i="1" dirty="0">
                <a:latin typeface="Calibri"/>
                <a:cs typeface="Calibri"/>
              </a:rPr>
              <a:t>parecidos a </a:t>
            </a:r>
            <a:r>
              <a:rPr sz="1200" i="1" spc="-5" dirty="0">
                <a:latin typeface="Calibri"/>
                <a:cs typeface="Calibri"/>
              </a:rPr>
              <a:t>las ventanas, se diferencian porque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solo se encuentra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botón de cerrar. Existen dos tipos de cuadros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dialogo: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muestran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fichas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opciones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los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muestran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mensajes.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500" y="719327"/>
            <a:ext cx="3421379" cy="21356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7929" y="3262629"/>
            <a:ext cx="3140710" cy="21818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015" y="5725414"/>
            <a:ext cx="2203450" cy="255701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4069207"/>
            <a:ext cx="5418455" cy="4464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i="1" spc="-5" dirty="0">
                <a:latin typeface="Calibri"/>
                <a:cs typeface="Calibri"/>
              </a:rPr>
              <a:t>Botones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control: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215"/>
              </a:spcBef>
            </a:pPr>
            <a:r>
              <a:rPr sz="1200" i="1" spc="-5" dirty="0">
                <a:latin typeface="Calibri"/>
                <a:cs typeface="Calibri"/>
              </a:rPr>
              <a:t>Son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aquellos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cambian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ventanas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aspecto: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minimizar,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maximizar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restaurar.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51" y="4613275"/>
            <a:ext cx="48425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Calibri"/>
                <a:cs typeface="Calibri"/>
              </a:rPr>
              <a:t>Para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que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puedas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identificar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los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botones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de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control,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mueve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el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ratón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sobre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la</a:t>
            </a:r>
            <a:r>
              <a:rPr sz="800" b="1" dirty="0">
                <a:latin typeface="Calibri"/>
                <a:cs typeface="Calibri"/>
              </a:rPr>
              <a:t> imagen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que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se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muestra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a </a:t>
            </a:r>
            <a:r>
              <a:rPr sz="800" b="1" spc="-5" dirty="0">
                <a:latin typeface="Calibri"/>
                <a:cs typeface="Calibri"/>
              </a:rPr>
              <a:t>continuación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008" y="6457569"/>
            <a:ext cx="6348095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Cuadro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estado: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27940" marR="5080" indent="-6350">
              <a:lnSpc>
                <a:spcPts val="1420"/>
              </a:lnSpc>
              <a:spcBef>
                <a:spcPts val="5"/>
              </a:spcBef>
            </a:pP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encuentra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incluido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5" dirty="0">
                <a:latin typeface="Calibri"/>
                <a:cs typeface="Calibri"/>
              </a:rPr>
              <a:t>en</a:t>
            </a:r>
            <a:r>
              <a:rPr sz="1200" i="1" spc="114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tareas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5" dirty="0">
                <a:latin typeface="Calibri"/>
                <a:cs typeface="Calibri"/>
              </a:rPr>
              <a:t>la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parte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inferior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derecha,</a:t>
            </a:r>
            <a:r>
              <a:rPr sz="1200" i="1" spc="1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ofrece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información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hora,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idioma,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progreso </a:t>
            </a:r>
            <a:r>
              <a:rPr sz="1200" i="1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impresión,</a:t>
            </a:r>
            <a:r>
              <a:rPr sz="1200" i="1" dirty="0">
                <a:latin typeface="Calibri"/>
                <a:cs typeface="Calibri"/>
              </a:rPr>
              <a:t> entre </a:t>
            </a:r>
            <a:r>
              <a:rPr sz="1200" i="1" spc="-5" dirty="0">
                <a:latin typeface="Calibri"/>
                <a:cs typeface="Calibri"/>
              </a:rPr>
              <a:t>otros.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4353" y="4964798"/>
            <a:ext cx="1444962" cy="13405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510" y="718819"/>
            <a:ext cx="2866390" cy="17729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8470" y="1732279"/>
            <a:ext cx="2218690" cy="184023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2976498"/>
            <a:ext cx="6351905" cy="599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Aplicaciones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en</a:t>
            </a:r>
            <a:r>
              <a:rPr sz="1200" b="1" i="1" spc="-10" dirty="0">
                <a:latin typeface="Calibri"/>
                <a:cs typeface="Calibri"/>
              </a:rPr>
              <a:t> ejecución: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27940" marR="5080" indent="28575" algn="just">
              <a:lnSpc>
                <a:spcPct val="98800"/>
              </a:lnSpc>
            </a:pPr>
            <a:r>
              <a:rPr sz="1200" i="1" spc="-5" dirty="0">
                <a:latin typeface="Calibri"/>
                <a:cs typeface="Calibri"/>
              </a:rPr>
              <a:t>Son aquellas que </a:t>
            </a:r>
            <a:r>
              <a:rPr sz="1200" i="1" dirty="0">
                <a:latin typeface="Calibri"/>
                <a:cs typeface="Calibri"/>
              </a:rPr>
              <a:t>han </a:t>
            </a:r>
            <a:r>
              <a:rPr sz="1200" i="1" spc="-5" dirty="0">
                <a:latin typeface="Calibri"/>
                <a:cs typeface="Calibri"/>
              </a:rPr>
              <a:t>sido activadas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se encuentran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uso, </a:t>
            </a:r>
            <a:r>
              <a:rPr sz="1200" i="1" dirty="0">
                <a:latin typeface="Calibri"/>
                <a:cs typeface="Calibri"/>
              </a:rPr>
              <a:t>pueden </a:t>
            </a:r>
            <a:r>
              <a:rPr sz="1200" i="1" spc="-5" dirty="0">
                <a:latin typeface="Calibri"/>
                <a:cs typeface="Calibri"/>
              </a:rPr>
              <a:t>estar funcionando conjuntamente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otras aplicaciones, por ejemplo, si tenemos el procesador de </a:t>
            </a:r>
            <a:r>
              <a:rPr sz="1200" i="1" dirty="0">
                <a:latin typeface="Calibri"/>
                <a:cs typeface="Calibri"/>
              </a:rPr>
              <a:t>texto </a:t>
            </a:r>
            <a:r>
              <a:rPr sz="1200" i="1" spc="-5" dirty="0">
                <a:latin typeface="Calibri"/>
                <a:cs typeface="Calibri"/>
              </a:rPr>
              <a:t>abierto, igualmente </a:t>
            </a:r>
            <a:r>
              <a:rPr sz="1200" i="1" dirty="0">
                <a:latin typeface="Calibri"/>
                <a:cs typeface="Calibri"/>
              </a:rPr>
              <a:t>el correo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electrónico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-5" dirty="0">
                <a:latin typeface="Calibri"/>
                <a:cs typeface="Calibri"/>
              </a:rPr>
              <a:t>cualquier otro programa, para activar cualquiera de estas aplicaciones, simplemente se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hace un </a:t>
            </a:r>
            <a:r>
              <a:rPr sz="1200" i="1" dirty="0">
                <a:latin typeface="Calibri"/>
                <a:cs typeface="Calibri"/>
              </a:rPr>
              <a:t>clic </a:t>
            </a:r>
            <a:r>
              <a:rPr sz="1200" i="1" spc="-5" dirty="0">
                <a:latin typeface="Calibri"/>
                <a:cs typeface="Calibri"/>
              </a:rPr>
              <a:t>sobre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aplicación deseada,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automáticamente se sobrepondra quedando como una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aplicación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ejecución.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Fondo</a:t>
            </a:r>
            <a:r>
              <a:rPr sz="1200" b="1" i="1" spc="-3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del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escritorio:</a:t>
            </a:r>
            <a:endParaRPr sz="1200">
              <a:latin typeface="Calibri"/>
              <a:cs typeface="Calibri"/>
            </a:endParaRPr>
          </a:p>
          <a:p>
            <a:pPr marL="27940" marR="8255" indent="-6350" algn="just">
              <a:lnSpc>
                <a:spcPts val="1430"/>
              </a:lnSpc>
              <a:spcBef>
                <a:spcPts val="270"/>
              </a:spcBef>
            </a:pPr>
            <a:r>
              <a:rPr sz="1200" i="1" spc="-5" dirty="0">
                <a:latin typeface="Calibri"/>
                <a:cs typeface="Calibri"/>
              </a:rPr>
              <a:t>Es aquel que </a:t>
            </a:r>
            <a:r>
              <a:rPr sz="1200" i="1" dirty="0">
                <a:latin typeface="Calibri"/>
                <a:cs typeface="Calibri"/>
              </a:rPr>
              <a:t>cubre la </a:t>
            </a:r>
            <a:r>
              <a:rPr sz="1200" i="1" spc="-5" dirty="0">
                <a:latin typeface="Calibri"/>
                <a:cs typeface="Calibri"/>
              </a:rPr>
              <a:t>generalidad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pantalla, sobre </a:t>
            </a:r>
            <a:r>
              <a:rPr sz="1200" i="1" dirty="0">
                <a:latin typeface="Calibri"/>
                <a:cs typeface="Calibri"/>
              </a:rPr>
              <a:t>esta </a:t>
            </a:r>
            <a:r>
              <a:rPr sz="1200" i="1" spc="-5" dirty="0">
                <a:latin typeface="Calibri"/>
                <a:cs typeface="Calibri"/>
              </a:rPr>
              <a:t>se colocan todas las ventanas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cuadros de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dialogo,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accesos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directos</a:t>
            </a:r>
            <a:r>
              <a:rPr sz="1200" i="1" dirty="0">
                <a:latin typeface="Calibri"/>
                <a:cs typeface="Calibri"/>
              </a:rPr>
              <a:t> entre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otros.</a:t>
            </a:r>
            <a:endParaRPr sz="1200">
              <a:latin typeface="Calibri"/>
              <a:cs typeface="Calibri"/>
            </a:endParaRPr>
          </a:p>
          <a:p>
            <a:pPr marL="21590" algn="just">
              <a:lnSpc>
                <a:spcPts val="1365"/>
              </a:lnSpc>
            </a:pPr>
            <a:r>
              <a:rPr sz="1200" i="1" spc="-5" dirty="0">
                <a:latin typeface="Calibri"/>
                <a:cs typeface="Calibri"/>
              </a:rPr>
              <a:t>El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fondo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tiene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varias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propiedades,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ella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posibilidad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cambiar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colores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endParaRPr sz="1200">
              <a:latin typeface="Calibri"/>
              <a:cs typeface="Calibri"/>
            </a:endParaRPr>
          </a:p>
          <a:p>
            <a:pPr marL="27940" marR="6350" algn="just">
              <a:lnSpc>
                <a:spcPct val="98800"/>
              </a:lnSpc>
              <a:spcBef>
                <a:spcPts val="15"/>
              </a:spcBef>
            </a:pPr>
            <a:r>
              <a:rPr sz="1200" i="1" spc="-5" dirty="0">
                <a:latin typeface="Calibri"/>
                <a:cs typeface="Calibri"/>
              </a:rPr>
              <a:t>fondo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pantalla, igualmente se pueden colocar algunas </a:t>
            </a:r>
            <a:r>
              <a:rPr sz="1200" i="1" dirty="0">
                <a:latin typeface="Calibri"/>
                <a:cs typeface="Calibri"/>
              </a:rPr>
              <a:t>imágenes </a:t>
            </a:r>
            <a:r>
              <a:rPr sz="1200" i="1" spc="-5" dirty="0">
                <a:latin typeface="Calibri"/>
                <a:cs typeface="Calibri"/>
              </a:rPr>
              <a:t>(papel tapiz), otra propiedad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colocar refrescante de pantalla, se </a:t>
            </a:r>
            <a:r>
              <a:rPr sz="1200" i="1" dirty="0">
                <a:latin typeface="Calibri"/>
                <a:cs typeface="Calibri"/>
              </a:rPr>
              <a:t>puede personalizar el </a:t>
            </a:r>
            <a:r>
              <a:rPr sz="1200" i="1" spc="-5" dirty="0">
                <a:latin typeface="Calibri"/>
                <a:cs typeface="Calibri"/>
              </a:rPr>
              <a:t>escritorio </a:t>
            </a:r>
            <a:r>
              <a:rPr sz="1200" i="1" dirty="0">
                <a:latin typeface="Calibri"/>
                <a:cs typeface="Calibri"/>
              </a:rPr>
              <a:t>e </a:t>
            </a:r>
            <a:r>
              <a:rPr sz="1200" i="1" spc="-5" dirty="0">
                <a:latin typeface="Calibri"/>
                <a:cs typeface="Calibri"/>
              </a:rPr>
              <a:t>igualmente se pueden configurar </a:t>
            </a:r>
            <a:r>
              <a:rPr sz="1200" i="1" dirty="0">
                <a:latin typeface="Calibri"/>
                <a:cs typeface="Calibri"/>
              </a:rPr>
              <a:t> la </a:t>
            </a:r>
            <a:r>
              <a:rPr sz="1200" i="1" spc="-5" dirty="0">
                <a:latin typeface="Calibri"/>
                <a:cs typeface="Calibri"/>
              </a:rPr>
              <a:t>resolución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pantalla. Para </a:t>
            </a:r>
            <a:r>
              <a:rPr sz="1200" i="1" dirty="0">
                <a:latin typeface="Calibri"/>
                <a:cs typeface="Calibri"/>
              </a:rPr>
              <a:t>ver </a:t>
            </a:r>
            <a:r>
              <a:rPr sz="1200" i="1" spc="-5" dirty="0">
                <a:latin typeface="Calibri"/>
                <a:cs typeface="Calibri"/>
              </a:rPr>
              <a:t>estos elementos puedes hacer </a:t>
            </a:r>
            <a:r>
              <a:rPr sz="1200" i="1" dirty="0">
                <a:latin typeface="Calibri"/>
                <a:cs typeface="Calibri"/>
              </a:rPr>
              <a:t>clic </a:t>
            </a:r>
            <a:r>
              <a:rPr sz="1200" i="1" spc="-5" dirty="0">
                <a:latin typeface="Calibri"/>
                <a:cs typeface="Calibri"/>
              </a:rPr>
              <a:t>con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botón derecho del ratón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(botón de propiedades)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seleccionar del cuadro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opción propiedades (esto </a:t>
            </a:r>
            <a:r>
              <a:rPr sz="1200" i="1" dirty="0">
                <a:latin typeface="Calibri"/>
                <a:cs typeface="Calibri"/>
              </a:rPr>
              <a:t>lo </a:t>
            </a:r>
            <a:r>
              <a:rPr sz="1200" i="1" spc="-5" dirty="0">
                <a:latin typeface="Calibri"/>
                <a:cs typeface="Calibri"/>
              </a:rPr>
              <a:t>puedes practicar </a:t>
            </a:r>
            <a:r>
              <a:rPr sz="1200" i="1" dirty="0">
                <a:latin typeface="Calibri"/>
                <a:cs typeface="Calibri"/>
              </a:rPr>
              <a:t>en la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computadora)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i="1" spc="-5" dirty="0">
                <a:latin typeface="Calibri"/>
                <a:cs typeface="Calibri"/>
              </a:rPr>
              <a:t>Iconos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Acceso directo:</a:t>
            </a:r>
            <a:endParaRPr sz="1200">
              <a:latin typeface="Calibri"/>
              <a:cs typeface="Calibri"/>
            </a:endParaRPr>
          </a:p>
          <a:p>
            <a:pPr marL="27940" marR="5080" indent="28575" algn="just">
              <a:lnSpc>
                <a:spcPts val="1430"/>
              </a:lnSpc>
              <a:spcBef>
                <a:spcPts val="270"/>
              </a:spcBef>
            </a:pPr>
            <a:r>
              <a:rPr sz="1200" i="1" spc="-5" dirty="0">
                <a:latin typeface="Calibri"/>
                <a:cs typeface="Calibri"/>
              </a:rPr>
              <a:t>Son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representaciones</a:t>
            </a:r>
            <a:r>
              <a:rPr sz="1200" i="1" dirty="0">
                <a:latin typeface="Calibri"/>
                <a:cs typeface="Calibri"/>
              </a:rPr>
              <a:t>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elementos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(unidades,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aplicaciones,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carpetas)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encuentran</a:t>
            </a:r>
            <a:r>
              <a:rPr sz="1200" i="1" dirty="0">
                <a:latin typeface="Calibri"/>
                <a:cs typeface="Calibri"/>
              </a:rPr>
              <a:t> 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escritorio;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solo hacer</a:t>
            </a:r>
            <a:r>
              <a:rPr sz="1200" i="1" dirty="0">
                <a:latin typeface="Calibri"/>
                <a:cs typeface="Calibri"/>
              </a:rPr>
              <a:t> clic</a:t>
            </a:r>
            <a:r>
              <a:rPr sz="1200" i="1" spc="-5" dirty="0">
                <a:latin typeface="Calibri"/>
                <a:cs typeface="Calibri"/>
              </a:rPr>
              <a:t> se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entra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 los </a:t>
            </a:r>
            <a:r>
              <a:rPr sz="1200" i="1" spc="-5" dirty="0">
                <a:latin typeface="Calibri"/>
                <a:cs typeface="Calibri"/>
              </a:rPr>
              <a:t>mismos.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i="1" spc="-5" dirty="0">
                <a:latin typeface="Calibri"/>
                <a:cs typeface="Calibri"/>
              </a:rPr>
              <a:t>La papelera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5" dirty="0">
                <a:latin typeface="Calibri"/>
                <a:cs typeface="Calibri"/>
              </a:rPr>
              <a:t> reciclaje: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27940" marR="6350" indent="28575" algn="just">
              <a:lnSpc>
                <a:spcPct val="98600"/>
              </a:lnSpc>
            </a:pPr>
            <a:r>
              <a:rPr sz="1200" i="1" dirty="0">
                <a:latin typeface="Calibri"/>
                <a:cs typeface="Calibri"/>
              </a:rPr>
              <a:t>Permite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eliminar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archivos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manera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sencilla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rápida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(con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solo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arrastrarlos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hasta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papelera);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igual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forma,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por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equivocación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eliminamos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archivo,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sera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fácil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recuperarlo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nuevamente.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requiere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doble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clic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papelera,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buscar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arrastrarlo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hasta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escritorio.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Todos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documentos,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borran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almacenan </a:t>
            </a:r>
            <a:r>
              <a:rPr sz="1200" i="1" dirty="0">
                <a:latin typeface="Calibri"/>
                <a:cs typeface="Calibri"/>
              </a:rPr>
              <a:t>en la </a:t>
            </a:r>
            <a:r>
              <a:rPr sz="1200" i="1" spc="-5" dirty="0">
                <a:latin typeface="Calibri"/>
                <a:cs typeface="Calibri"/>
              </a:rPr>
              <a:t>papelera.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7940" marR="8890" indent="-6350" algn="just">
              <a:lnSpc>
                <a:spcPts val="1430"/>
              </a:lnSpc>
            </a:pPr>
            <a:r>
              <a:rPr sz="1200" i="1" spc="-5" dirty="0">
                <a:latin typeface="Calibri"/>
                <a:cs typeface="Calibri"/>
              </a:rPr>
              <a:t>Es importante recordar </a:t>
            </a:r>
            <a:r>
              <a:rPr sz="1200" i="1" dirty="0">
                <a:latin typeface="Calibri"/>
                <a:cs typeface="Calibri"/>
              </a:rPr>
              <a:t>que </a:t>
            </a:r>
            <a:r>
              <a:rPr sz="1200" i="1" spc="-5" dirty="0">
                <a:latin typeface="Calibri"/>
                <a:cs typeface="Calibri"/>
              </a:rPr>
              <a:t>puedes eliminar los documentos que se encuentran dentro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papelera,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ello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haces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clic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icono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papelera,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luego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botón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propiedades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opción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079" y="902697"/>
            <a:ext cx="2937510" cy="16617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248" y="694435"/>
            <a:ext cx="633539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b="1" i="1" spc="-5" dirty="0">
                <a:latin typeface="Calibri"/>
                <a:cs typeface="Calibri"/>
              </a:rPr>
              <a:t>Vaciar</a:t>
            </a:r>
            <a:r>
              <a:rPr sz="1200" b="1" i="1" spc="9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papelera</a:t>
            </a:r>
            <a:r>
              <a:rPr sz="1200" i="1" dirty="0">
                <a:latin typeface="Calibri"/>
                <a:cs typeface="Calibri"/>
              </a:rPr>
              <a:t>,</a:t>
            </a:r>
            <a:r>
              <a:rPr sz="1200" i="1" spc="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vez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realizada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esta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acción,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9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borra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automáticamente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todo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lo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encuentra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dentro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papelera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 </a:t>
            </a:r>
            <a:r>
              <a:rPr sz="1200" i="1" dirty="0">
                <a:latin typeface="Calibri"/>
                <a:cs typeface="Calibri"/>
              </a:rPr>
              <a:t>tienes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opción para recuperarla.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3829939"/>
            <a:ext cx="6351270" cy="52184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1200" b="1" i="1" dirty="0">
                <a:latin typeface="Calibri"/>
                <a:cs typeface="Calibri"/>
              </a:rPr>
              <a:t>Botón</a:t>
            </a:r>
            <a:r>
              <a:rPr sz="1200" b="1" i="1" spc="-3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inicio:</a:t>
            </a:r>
            <a:endParaRPr sz="1200">
              <a:latin typeface="Calibri"/>
              <a:cs typeface="Calibri"/>
            </a:endParaRPr>
          </a:p>
          <a:p>
            <a:pPr marL="27940" marR="5080" indent="-6350" algn="just">
              <a:lnSpc>
                <a:spcPct val="98800"/>
              </a:lnSpc>
              <a:spcBef>
                <a:spcPts val="234"/>
              </a:spcBef>
            </a:pPr>
            <a:r>
              <a:rPr sz="1200" i="1" dirty="0">
                <a:latin typeface="Calibri"/>
                <a:cs typeface="Calibri"/>
              </a:rPr>
              <a:t>Permite </a:t>
            </a:r>
            <a:r>
              <a:rPr sz="1200" i="1" spc="-5" dirty="0">
                <a:latin typeface="Calibri"/>
                <a:cs typeface="Calibri"/>
              </a:rPr>
              <a:t>abrir cualquiera de las opciones de programas, configuración, búsqueda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mantenimiento del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entorno. </a:t>
            </a:r>
            <a:r>
              <a:rPr sz="1200" i="1" dirty="0">
                <a:latin typeface="Calibri"/>
                <a:cs typeface="Calibri"/>
              </a:rPr>
              <a:t>Al </a:t>
            </a:r>
            <a:r>
              <a:rPr sz="1200" i="1" spc="-5" dirty="0">
                <a:latin typeface="Calibri"/>
                <a:cs typeface="Calibri"/>
              </a:rPr>
              <a:t>hace un </a:t>
            </a:r>
            <a:r>
              <a:rPr sz="1200" i="1" dirty="0">
                <a:latin typeface="Calibri"/>
                <a:cs typeface="Calibri"/>
              </a:rPr>
              <a:t>clic </a:t>
            </a:r>
            <a:r>
              <a:rPr sz="1200" i="1" spc="-5" dirty="0">
                <a:latin typeface="Calibri"/>
                <a:cs typeface="Calibri"/>
              </a:rPr>
              <a:t>sobre </a:t>
            </a:r>
            <a:r>
              <a:rPr sz="1200" i="1" dirty="0">
                <a:latin typeface="Calibri"/>
                <a:cs typeface="Calibri"/>
              </a:rPr>
              <a:t>este, </a:t>
            </a:r>
            <a:r>
              <a:rPr sz="1200" i="1" spc="-10" dirty="0">
                <a:latin typeface="Calibri"/>
                <a:cs typeface="Calibri"/>
              </a:rPr>
              <a:t>se </a:t>
            </a:r>
            <a:r>
              <a:rPr sz="1200" i="1" spc="-5" dirty="0">
                <a:latin typeface="Calibri"/>
                <a:cs typeface="Calibri"/>
              </a:rPr>
              <a:t>despliega un menú desde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cual podemos efectuar operaciones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3032125" marR="328295" indent="-228600">
              <a:lnSpc>
                <a:spcPct val="96700"/>
              </a:lnSpc>
              <a:buFont typeface="Calibri"/>
              <a:buAutoNum type="arabicPeriod"/>
              <a:tabLst>
                <a:tab pos="3032760" algn="l"/>
              </a:tabLst>
            </a:pPr>
            <a:r>
              <a:rPr sz="1200" b="1" i="1" spc="-5" dirty="0">
                <a:latin typeface="Calibri"/>
                <a:cs typeface="Calibri"/>
              </a:rPr>
              <a:t>Programas: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opción nos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acceder</a:t>
            </a:r>
            <a:r>
              <a:rPr sz="1200" i="1" dirty="0">
                <a:latin typeface="Calibri"/>
                <a:cs typeface="Calibri"/>
              </a:rPr>
              <a:t> a</a:t>
            </a:r>
            <a:r>
              <a:rPr sz="1200" i="1" spc="-5" dirty="0">
                <a:latin typeface="Calibri"/>
                <a:cs typeface="Calibri"/>
              </a:rPr>
              <a:t> un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nuevo sistema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submenus,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contendrán los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grupos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aplicaciones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tengamos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instaladas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(Office,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Barra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herramientas,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accesorios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escritorio, </a:t>
            </a:r>
            <a:r>
              <a:rPr sz="1200" i="1" dirty="0">
                <a:latin typeface="Calibri"/>
                <a:cs typeface="Calibri"/>
              </a:rPr>
              <a:t>entre </a:t>
            </a:r>
            <a:r>
              <a:rPr sz="1200" i="1" spc="-5" dirty="0">
                <a:latin typeface="Calibri"/>
                <a:cs typeface="Calibri"/>
              </a:rPr>
              <a:t>otros)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</a:pPr>
            <a:endParaRPr sz="1150">
              <a:latin typeface="Calibri"/>
              <a:cs typeface="Calibri"/>
            </a:endParaRPr>
          </a:p>
          <a:p>
            <a:pPr marL="3032125" marR="106045" indent="-228600">
              <a:lnSpc>
                <a:spcPts val="1390"/>
              </a:lnSpc>
              <a:buFont typeface="Calibri"/>
              <a:buAutoNum type="arabicPeriod"/>
              <a:tabLst>
                <a:tab pos="3032760" algn="l"/>
              </a:tabLst>
            </a:pPr>
            <a:r>
              <a:rPr sz="1200" b="1" i="1" spc="-5" dirty="0">
                <a:latin typeface="Calibri"/>
                <a:cs typeface="Calibri"/>
              </a:rPr>
              <a:t>Documentos: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 este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menú aparecerán 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nombre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últimos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hayamos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iniciado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</a:t>
            </a:r>
            <a:r>
              <a:rPr sz="1200" i="1" spc="-5" dirty="0">
                <a:latin typeface="Calibri"/>
                <a:cs typeface="Calibri"/>
              </a:rPr>
              <a:t> entorno,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además</a:t>
            </a:r>
            <a:r>
              <a:rPr sz="1200" i="1" dirty="0">
                <a:latin typeface="Calibri"/>
                <a:cs typeface="Calibri"/>
              </a:rPr>
              <a:t> nos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permitirá acceder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 ellos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rápidamente.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3032125" marR="12700" indent="-228600">
              <a:lnSpc>
                <a:spcPct val="96700"/>
              </a:lnSpc>
              <a:buFont typeface="Calibri"/>
              <a:buAutoNum type="arabicPeriod"/>
              <a:tabLst>
                <a:tab pos="3032760" algn="l"/>
              </a:tabLst>
            </a:pPr>
            <a:r>
              <a:rPr sz="1200" b="1" i="1" spc="-5" dirty="0">
                <a:latin typeface="Calibri"/>
                <a:cs typeface="Calibri"/>
              </a:rPr>
              <a:t>Configuración: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mediante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menú podemos</a:t>
            </a:r>
            <a:r>
              <a:rPr sz="1200" i="1" dirty="0">
                <a:latin typeface="Calibri"/>
                <a:cs typeface="Calibri"/>
              </a:rPr>
              <a:t> ir a</a:t>
            </a:r>
            <a:r>
              <a:rPr sz="1200" i="1" spc="-5" dirty="0">
                <a:latin typeface="Calibri"/>
                <a:cs typeface="Calibri"/>
              </a:rPr>
              <a:t> las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opciones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</a:t>
            </a:r>
            <a:r>
              <a:rPr sz="1200" i="1" dirty="0">
                <a:latin typeface="Calibri"/>
                <a:cs typeface="Calibri"/>
              </a:rPr>
              <a:t>las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configuran todos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aspectos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versión,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decir,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principales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podemos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personalizar</a:t>
            </a:r>
            <a:r>
              <a:rPr sz="1200" i="1" dirty="0">
                <a:latin typeface="Calibri"/>
                <a:cs typeface="Calibri"/>
              </a:rPr>
              <a:t> el </a:t>
            </a:r>
            <a:r>
              <a:rPr sz="1200" i="1" spc="-5" dirty="0">
                <a:latin typeface="Calibri"/>
                <a:cs typeface="Calibri"/>
              </a:rPr>
              <a:t>entorno.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8415" marR="396875" indent="-6350">
              <a:lnSpc>
                <a:spcPts val="1390"/>
              </a:lnSpc>
              <a:spcBef>
                <a:spcPts val="5"/>
              </a:spcBef>
            </a:pPr>
            <a:r>
              <a:rPr sz="1200" b="1" i="1" spc="-5" dirty="0">
                <a:latin typeface="Calibri"/>
                <a:cs typeface="Calibri"/>
              </a:rPr>
              <a:t>Buscar:</a:t>
            </a:r>
            <a:r>
              <a:rPr sz="1200" b="1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podemos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acceder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opciones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que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permitirán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determinadas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condiciones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localizar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además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hace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búsqueda</a:t>
            </a:r>
            <a:r>
              <a:rPr sz="1200" i="1" dirty="0">
                <a:latin typeface="Calibri"/>
                <a:cs typeface="Calibri"/>
              </a:rPr>
              <a:t> 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internet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 </a:t>
            </a:r>
            <a:r>
              <a:rPr sz="1200" i="1" spc="-5" dirty="0">
                <a:latin typeface="Calibri"/>
                <a:cs typeface="Calibri"/>
              </a:rPr>
              <a:t>personas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su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libreta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direcciones,</a:t>
            </a:r>
            <a:r>
              <a:rPr sz="1200" i="1" dirty="0">
                <a:latin typeface="Calibri"/>
                <a:cs typeface="Calibri"/>
              </a:rPr>
              <a:t> en </a:t>
            </a:r>
            <a:r>
              <a:rPr sz="1200" i="1" spc="-5" dirty="0">
                <a:latin typeface="Calibri"/>
                <a:cs typeface="Calibri"/>
              </a:rPr>
              <a:t>cualquier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lugar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nuestra computadora.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27940" marR="5715" indent="-6350">
              <a:lnSpc>
                <a:spcPts val="1420"/>
              </a:lnSpc>
            </a:pPr>
            <a:r>
              <a:rPr sz="1200" b="1" i="1" spc="-5" dirty="0">
                <a:latin typeface="Calibri"/>
                <a:cs typeface="Calibri"/>
              </a:rPr>
              <a:t>Ayuda: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esta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opción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podemos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acceder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ventana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principal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ayuda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Windows,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desde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cual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podemos</a:t>
            </a:r>
            <a:r>
              <a:rPr sz="1200" i="1" dirty="0">
                <a:latin typeface="Calibri"/>
                <a:cs typeface="Calibri"/>
              </a:rPr>
              <a:t> obtener </a:t>
            </a:r>
            <a:r>
              <a:rPr sz="1200" i="1" spc="-5" dirty="0">
                <a:latin typeface="Calibri"/>
                <a:cs typeface="Calibri"/>
              </a:rPr>
              <a:t>información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cualquier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operación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deseemos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efectuar.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libri"/>
              <a:cs typeface="Calibri"/>
            </a:endParaRPr>
          </a:p>
          <a:p>
            <a:pPr marL="21590" algn="just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Ejecutar: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opción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permite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ejecutar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rapidamemente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cualquier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aplicación.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3640" y="1208277"/>
            <a:ext cx="3389629" cy="21170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230" y="1295908"/>
            <a:ext cx="2249170" cy="22263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97934" y="9152331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94435"/>
            <a:ext cx="6351905" cy="60782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7940" marR="7620" indent="-6350">
              <a:lnSpc>
                <a:spcPts val="1430"/>
              </a:lnSpc>
              <a:spcBef>
                <a:spcPts val="155"/>
              </a:spcBef>
            </a:pPr>
            <a:r>
              <a:rPr sz="1200" b="1" i="1" spc="-5" dirty="0">
                <a:latin typeface="Calibri"/>
                <a:cs typeface="Calibri"/>
              </a:rPr>
              <a:t>Apagar:</a:t>
            </a:r>
            <a:r>
              <a:rPr sz="1200" b="1" i="1" spc="2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Mediante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cuadro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dialogo,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me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permite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apagar,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reiniciar,</a:t>
            </a:r>
            <a:r>
              <a:rPr sz="1200" i="1" spc="10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cerrar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sesión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suspender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computadora.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Los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accesorios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Windows: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200" i="1" spc="-5" dirty="0">
                <a:latin typeface="Calibri"/>
                <a:cs typeface="Calibri"/>
              </a:rPr>
              <a:t>Estos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herramientas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apoyo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usuario,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dentro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destacan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siguientes: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478790" marR="7620" indent="-228600" algn="just">
              <a:lnSpc>
                <a:spcPct val="98800"/>
              </a:lnSpc>
              <a:buFont typeface="Calibri"/>
              <a:buAutoNum type="arabicPeriod"/>
              <a:tabLst>
                <a:tab pos="479425" algn="l"/>
              </a:tabLst>
            </a:pPr>
            <a:r>
              <a:rPr sz="1200" b="1" i="1" spc="-5" dirty="0">
                <a:latin typeface="Calibri"/>
                <a:cs typeface="Calibri"/>
              </a:rPr>
              <a:t>Herramientas </a:t>
            </a:r>
            <a:r>
              <a:rPr sz="1200" b="1" i="1" dirty="0">
                <a:latin typeface="Calibri"/>
                <a:cs typeface="Calibri"/>
              </a:rPr>
              <a:t>del </a:t>
            </a:r>
            <a:r>
              <a:rPr sz="1200" b="1" i="1" spc="-5" dirty="0">
                <a:latin typeface="Calibri"/>
                <a:cs typeface="Calibri"/>
              </a:rPr>
              <a:t>Sistema: </a:t>
            </a:r>
            <a:r>
              <a:rPr sz="1200" i="1" spc="-5" dirty="0">
                <a:latin typeface="Calibri"/>
                <a:cs typeface="Calibri"/>
              </a:rPr>
              <a:t>Esta compuesto </a:t>
            </a:r>
            <a:r>
              <a:rPr sz="1200" i="1" dirty="0">
                <a:latin typeface="Calibri"/>
                <a:cs typeface="Calibri"/>
              </a:rPr>
              <a:t>por </a:t>
            </a:r>
            <a:r>
              <a:rPr sz="1200" i="1" spc="-5" dirty="0">
                <a:latin typeface="Calibri"/>
                <a:cs typeface="Calibri"/>
              </a:rPr>
              <a:t>una serie de programas que nos </a:t>
            </a:r>
            <a:r>
              <a:rPr sz="1200" i="1" dirty="0">
                <a:latin typeface="Calibri"/>
                <a:cs typeface="Calibri"/>
              </a:rPr>
              <a:t>permiten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efectuar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gestión</a:t>
            </a:r>
            <a:r>
              <a:rPr sz="1200" i="1" dirty="0">
                <a:latin typeface="Calibri"/>
                <a:cs typeface="Calibri"/>
              </a:rPr>
              <a:t> 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nuestra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maquina,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chequear,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desfragmentar,</a:t>
            </a:r>
            <a:r>
              <a:rPr sz="1200" i="1" dirty="0">
                <a:latin typeface="Calibri"/>
                <a:cs typeface="Calibri"/>
              </a:rPr>
              <a:t> o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hacer </a:t>
            </a:r>
            <a:r>
              <a:rPr sz="1200" i="1" spc="-5" dirty="0">
                <a:latin typeface="Calibri"/>
                <a:cs typeface="Calibri"/>
              </a:rPr>
              <a:t>copias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seguridad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unidades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disco,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ts val="1430"/>
              </a:lnSpc>
              <a:buFont typeface="Calibri"/>
              <a:buAutoNum type="arabicPeriod"/>
              <a:tabLst>
                <a:tab pos="479425" algn="l"/>
              </a:tabLst>
            </a:pPr>
            <a:r>
              <a:rPr sz="1200" b="1" i="1" spc="-5" dirty="0">
                <a:latin typeface="Calibri"/>
                <a:cs typeface="Calibri"/>
              </a:rPr>
              <a:t>Juegos: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 un grupos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pasatiempos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</a:t>
            </a:r>
            <a:r>
              <a:rPr sz="1200" i="1" dirty="0">
                <a:latin typeface="Calibri"/>
                <a:cs typeface="Calibri"/>
              </a:rPr>
              <a:t>los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pasar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momento</a:t>
            </a:r>
            <a:r>
              <a:rPr sz="1200" i="1" spc="-5" dirty="0">
                <a:latin typeface="Calibri"/>
                <a:cs typeface="Calibri"/>
              </a:rPr>
              <a:t>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relax.</a:t>
            </a:r>
            <a:endParaRPr sz="1200">
              <a:latin typeface="Calibri"/>
              <a:cs typeface="Calibri"/>
            </a:endParaRPr>
          </a:p>
          <a:p>
            <a:pPr marL="478790" marR="5080" indent="-228600">
              <a:lnSpc>
                <a:spcPts val="1430"/>
              </a:lnSpc>
              <a:spcBef>
                <a:spcPts val="190"/>
              </a:spcBef>
              <a:buFont typeface="Calibri"/>
              <a:buAutoNum type="arabicPeriod"/>
              <a:tabLst>
                <a:tab pos="479425" algn="l"/>
              </a:tabLst>
            </a:pPr>
            <a:r>
              <a:rPr sz="1200" b="1" i="1" spc="-5" dirty="0">
                <a:latin typeface="Calibri"/>
                <a:cs typeface="Calibri"/>
              </a:rPr>
              <a:t>Multimedia</a:t>
            </a:r>
            <a:r>
              <a:rPr sz="1200" i="1" spc="-5" dirty="0">
                <a:latin typeface="Calibri"/>
                <a:cs typeface="Calibri"/>
              </a:rPr>
              <a:t>: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grabación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sonidos,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controlar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volumen,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hacer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reproducciones,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entre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otros.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ts val="1385"/>
              </a:lnSpc>
              <a:buFont typeface="Calibri"/>
              <a:buAutoNum type="arabicPeriod"/>
              <a:tabLst>
                <a:tab pos="479425" algn="l"/>
              </a:tabLst>
            </a:pPr>
            <a:r>
              <a:rPr sz="1200" b="1" i="1" spc="-5" dirty="0">
                <a:latin typeface="Calibri"/>
                <a:cs typeface="Calibri"/>
              </a:rPr>
              <a:t>Bloc</a:t>
            </a:r>
            <a:r>
              <a:rPr sz="1200" b="1" i="1" dirty="0">
                <a:latin typeface="Calibri"/>
                <a:cs typeface="Calibri"/>
              </a:rPr>
              <a:t> de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Notas: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edición</a:t>
            </a:r>
            <a:r>
              <a:rPr sz="1200" i="1" spc="-5" dirty="0">
                <a:latin typeface="Calibri"/>
                <a:cs typeface="Calibri"/>
              </a:rPr>
              <a:t>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pequeños</a:t>
            </a:r>
            <a:r>
              <a:rPr sz="1200" i="1" dirty="0">
                <a:latin typeface="Calibri"/>
                <a:cs typeface="Calibri"/>
              </a:rPr>
              <a:t> archivos </a:t>
            </a:r>
            <a:r>
              <a:rPr sz="1200" i="1" spc="-5" dirty="0">
                <a:latin typeface="Calibri"/>
                <a:cs typeface="Calibri"/>
              </a:rPr>
              <a:t>sin formatos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5"/>
              </a:spcBef>
              <a:buFont typeface="Calibri"/>
              <a:buAutoNum type="arabicPeriod"/>
              <a:tabLst>
                <a:tab pos="479425" algn="l"/>
              </a:tabLst>
            </a:pPr>
            <a:r>
              <a:rPr sz="1200" b="1" i="1" spc="-5" dirty="0">
                <a:latin typeface="Calibri"/>
                <a:cs typeface="Calibri"/>
              </a:rPr>
              <a:t>Calculadora</a:t>
            </a:r>
            <a:r>
              <a:rPr sz="1200" i="1" spc="-5" dirty="0">
                <a:latin typeface="Calibri"/>
                <a:cs typeface="Calibri"/>
              </a:rPr>
              <a:t>: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realización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cálculos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dentro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cualquier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actividad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windows.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0"/>
              </a:spcBef>
              <a:buFont typeface="Calibri"/>
              <a:buAutoNum type="arabicPeriod"/>
              <a:tabLst>
                <a:tab pos="479425" algn="l"/>
              </a:tabLst>
            </a:pPr>
            <a:r>
              <a:rPr sz="1200" b="1" i="1" spc="-5" dirty="0">
                <a:latin typeface="Calibri"/>
                <a:cs typeface="Calibri"/>
              </a:rPr>
              <a:t>Paint</a:t>
            </a:r>
            <a:r>
              <a:rPr sz="1200" i="1" spc="-5" dirty="0">
                <a:latin typeface="Calibri"/>
                <a:cs typeface="Calibri"/>
              </a:rPr>
              <a:t>: Esta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aplicación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crear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modificar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imágenes.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Ventanas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Aplicación: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27940" marR="6985" indent="-6350" algn="just">
              <a:lnSpc>
                <a:spcPct val="98800"/>
              </a:lnSpc>
            </a:pPr>
            <a:r>
              <a:rPr sz="1200" i="1" spc="-5" dirty="0">
                <a:latin typeface="Calibri"/>
                <a:cs typeface="Calibri"/>
              </a:rPr>
              <a:t>Las ventanas de aplicaciones serán las </a:t>
            </a:r>
            <a:r>
              <a:rPr sz="1200" i="1" dirty="0">
                <a:latin typeface="Calibri"/>
                <a:cs typeface="Calibri"/>
              </a:rPr>
              <a:t>mas </a:t>
            </a:r>
            <a:r>
              <a:rPr sz="1200" i="1" spc="-5" dirty="0">
                <a:latin typeface="Calibri"/>
                <a:cs typeface="Calibri"/>
              </a:rPr>
              <a:t>importantes del entorno, </a:t>
            </a:r>
            <a:r>
              <a:rPr sz="1200" i="1" dirty="0">
                <a:latin typeface="Calibri"/>
                <a:cs typeface="Calibri"/>
              </a:rPr>
              <a:t>ya que </a:t>
            </a:r>
            <a:r>
              <a:rPr sz="1200" i="1" spc="-5" dirty="0">
                <a:latin typeface="Calibri"/>
                <a:cs typeface="Calibri"/>
              </a:rPr>
              <a:t>su interior nos </a:t>
            </a:r>
            <a:r>
              <a:rPr sz="1200" i="1" dirty="0">
                <a:latin typeface="Calibri"/>
                <a:cs typeface="Calibri"/>
              </a:rPr>
              <a:t>mostrara la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información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aplicación que estaremos ejecutando. El contenido de </a:t>
            </a:r>
            <a:r>
              <a:rPr sz="1200" i="1" dirty="0">
                <a:latin typeface="Calibri"/>
                <a:cs typeface="Calibri"/>
              </a:rPr>
              <a:t>este </a:t>
            </a:r>
            <a:r>
              <a:rPr sz="1200" i="1" spc="-5" dirty="0">
                <a:latin typeface="Calibri"/>
                <a:cs typeface="Calibri"/>
              </a:rPr>
              <a:t>tipo de ventana variara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dependiendo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aplicación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contiene,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pero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general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conforman</a:t>
            </a:r>
            <a:r>
              <a:rPr sz="1200" i="1" dirty="0">
                <a:latin typeface="Calibri"/>
                <a:cs typeface="Calibri"/>
              </a:rPr>
              <a:t> los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siguientes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elementos: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buFont typeface="Calibri"/>
              <a:buChar char="●"/>
              <a:tabLst>
                <a:tab pos="478790" algn="l"/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Títulos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5"/>
              </a:spcBef>
              <a:buFont typeface="Calibri"/>
              <a:buChar char="●"/>
              <a:tabLst>
                <a:tab pos="478790" algn="l"/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Menús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5"/>
              </a:spcBef>
              <a:buFont typeface="Calibri"/>
              <a:buChar char="●"/>
              <a:tabLst>
                <a:tab pos="478790" algn="l"/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Herramientas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35"/>
              </a:spcBef>
              <a:buFont typeface="Calibri"/>
              <a:buChar char="●"/>
              <a:tabLst>
                <a:tab pos="478790" algn="l"/>
                <a:tab pos="479425" algn="l"/>
              </a:tabLst>
            </a:pPr>
            <a:r>
              <a:rPr sz="1200" i="1" dirty="0">
                <a:latin typeface="Calibri"/>
                <a:cs typeface="Calibri"/>
              </a:rPr>
              <a:t>Área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trabajo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30"/>
              </a:spcBef>
              <a:buFont typeface="Calibri"/>
              <a:buChar char="●"/>
              <a:tabLst>
                <a:tab pos="478790" algn="l"/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Estado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200" i="1" spc="-5" dirty="0">
                <a:latin typeface="Calibri"/>
                <a:cs typeface="Calibri"/>
              </a:rPr>
              <a:t>Las principales</a:t>
            </a:r>
            <a:r>
              <a:rPr sz="1200" i="1" dirty="0">
                <a:latin typeface="Calibri"/>
                <a:cs typeface="Calibri"/>
              </a:rPr>
              <a:t> partes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tipo 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ventana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Barra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titulo: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51" y="8653983"/>
            <a:ext cx="6341745" cy="3886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8415" marR="5080" indent="-6350">
              <a:lnSpc>
                <a:spcPts val="1420"/>
              </a:lnSpc>
              <a:spcBef>
                <a:spcPts val="165"/>
              </a:spcBef>
            </a:pPr>
            <a:r>
              <a:rPr sz="1200" i="1" spc="-5" dirty="0">
                <a:latin typeface="Calibri"/>
                <a:cs typeface="Calibri"/>
              </a:rPr>
              <a:t>Situada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parte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superior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ventana,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ofrece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menú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control,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titulo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ventana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-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botones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minimizar,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maximizar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 restaurar</a:t>
            </a:r>
            <a:r>
              <a:rPr sz="1200" i="1" dirty="0">
                <a:latin typeface="Calibri"/>
                <a:cs typeface="Calibri"/>
              </a:rPr>
              <a:t> 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cerrar.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229" y="6798564"/>
            <a:ext cx="3329940" cy="18630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10634" y="9152331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9008" y="639036"/>
            <a:ext cx="6121400" cy="28359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7810" algn="ctr">
              <a:lnSpc>
                <a:spcPct val="100000"/>
              </a:lnSpc>
              <a:spcBef>
                <a:spcPts val="540"/>
              </a:spcBef>
            </a:pPr>
            <a:r>
              <a:rPr sz="2000" b="1" spc="-5" dirty="0">
                <a:latin typeface="Calibri"/>
                <a:cs typeface="Calibri"/>
              </a:rPr>
              <a:t>OBJETIVOS.-</a:t>
            </a:r>
            <a:endParaRPr sz="2000">
              <a:latin typeface="Calibri"/>
              <a:cs typeface="Calibri"/>
            </a:endParaRPr>
          </a:p>
          <a:p>
            <a:pPr marL="478790" marR="5080" indent="-228600">
              <a:lnSpc>
                <a:spcPct val="106200"/>
              </a:lnSpc>
              <a:spcBef>
                <a:spcPts val="170"/>
              </a:spcBef>
              <a:buFont typeface="Arial MT"/>
              <a:buChar char="•"/>
              <a:tabLst>
                <a:tab pos="478790" algn="l"/>
                <a:tab pos="479425" algn="l"/>
              </a:tabLst>
            </a:pPr>
            <a:r>
              <a:rPr sz="1200" spc="-5" dirty="0">
                <a:latin typeface="Calibri"/>
                <a:cs typeface="Calibri"/>
              </a:rPr>
              <a:t>Este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curso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tiene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como finalidad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formar</a:t>
            </a:r>
            <a:r>
              <a:rPr sz="1200" dirty="0">
                <a:latin typeface="Calibri"/>
                <a:cs typeface="Calibri"/>
              </a:rPr>
              <a:t> al</a:t>
            </a:r>
            <a:r>
              <a:rPr sz="1200" spc="-5" dirty="0">
                <a:latin typeface="Calibri"/>
                <a:cs typeface="Calibri"/>
              </a:rPr>
              <a:t> personal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Administrativo,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Obrero,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usuarios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interesados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conocer </a:t>
            </a:r>
            <a:r>
              <a:rPr sz="1200" spc="-1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iniciación al </a:t>
            </a:r>
            <a:r>
              <a:rPr sz="1200" spc="-5" dirty="0">
                <a:latin typeface="Calibri"/>
                <a:cs typeface="Calibri"/>
              </a:rPr>
              <a:t>uso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computador,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podrá identificar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elementos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componen.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25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buFont typeface="Arial MT"/>
              <a:buChar char="•"/>
              <a:tabLst>
                <a:tab pos="478790" algn="l"/>
                <a:tab pos="479425" algn="l"/>
              </a:tabLst>
            </a:pPr>
            <a:r>
              <a:rPr sz="1200" spc="-5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usuario </a:t>
            </a:r>
            <a:r>
              <a:rPr sz="1200" dirty="0">
                <a:latin typeface="Calibri"/>
                <a:cs typeface="Calibri"/>
              </a:rPr>
              <a:t>estará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capacidad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manejar programas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correos,</a:t>
            </a:r>
            <a:r>
              <a:rPr sz="1200" spc="-5" dirty="0">
                <a:latin typeface="Calibri"/>
                <a:cs typeface="Calibri"/>
              </a:rPr>
              <a:t> tales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como: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libri"/>
              <a:cs typeface="Calibri"/>
            </a:endParaRPr>
          </a:p>
          <a:p>
            <a:pPr marL="98806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√</a:t>
            </a:r>
            <a:r>
              <a:rPr sz="1200" b="1" spc="2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Windows</a:t>
            </a:r>
            <a:endParaRPr sz="1200">
              <a:latin typeface="Calibri"/>
              <a:cs typeface="Calibri"/>
            </a:endParaRPr>
          </a:p>
          <a:p>
            <a:pPr marL="953135">
              <a:lnSpc>
                <a:spcPct val="100000"/>
              </a:lnSpc>
              <a:spcBef>
                <a:spcPts val="135"/>
              </a:spcBef>
            </a:pPr>
            <a:r>
              <a:rPr sz="1200" b="1" i="1" dirty="0">
                <a:latin typeface="Calibri"/>
                <a:cs typeface="Calibri"/>
              </a:rPr>
              <a:t>√</a:t>
            </a:r>
            <a:r>
              <a:rPr sz="1200" b="1" i="1" spc="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Familiarizarse con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escritorio del</a:t>
            </a:r>
            <a:r>
              <a:rPr sz="1200" i="1" dirty="0">
                <a:latin typeface="Calibri"/>
                <a:cs typeface="Calibri"/>
              </a:rPr>
              <a:t> PC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PERFIL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PARTICIPANTE.-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marL="478790">
              <a:lnSpc>
                <a:spcPct val="100000"/>
              </a:lnSpc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§ </a:t>
            </a:r>
            <a:r>
              <a:rPr sz="1200" i="1" spc="-5" dirty="0">
                <a:latin typeface="Calibri"/>
                <a:cs typeface="Calibri"/>
              </a:rPr>
              <a:t>Conocimientos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básicos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uso del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4005198"/>
            <a:ext cx="229806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DURACIÓN.-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478790">
              <a:lnSpc>
                <a:spcPct val="100000"/>
              </a:lnSpc>
            </a:pPr>
            <a:r>
              <a:rPr sz="1200" dirty="0">
                <a:solidFill>
                  <a:srgbClr val="000080"/>
                </a:solidFill>
                <a:latin typeface="Calibri"/>
                <a:cs typeface="Calibri"/>
              </a:rPr>
              <a:t>§</a:t>
            </a:r>
            <a:r>
              <a:rPr sz="1200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Aproximadamente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4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Horas.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71321"/>
            <a:ext cx="6350635" cy="6267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i="1" spc="-5" dirty="0">
                <a:latin typeface="Calibri"/>
                <a:cs typeface="Calibri"/>
              </a:rPr>
              <a:t>Barra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Menús:</a:t>
            </a:r>
            <a:endParaRPr sz="1200">
              <a:latin typeface="Calibri"/>
              <a:cs typeface="Calibri"/>
            </a:endParaRPr>
          </a:p>
          <a:p>
            <a:pPr marL="27940" marR="5080" indent="28575">
              <a:lnSpc>
                <a:spcPts val="1420"/>
              </a:lnSpc>
              <a:spcBef>
                <a:spcPts val="285"/>
              </a:spcBef>
            </a:pP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encuentra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parte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inferior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titulo,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barra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menús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ofrece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5" dirty="0">
                <a:latin typeface="Calibri"/>
                <a:cs typeface="Calibri"/>
              </a:rPr>
              <a:t>las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opciones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cuales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cuenta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" dirty="0">
                <a:latin typeface="Calibri"/>
                <a:cs typeface="Calibri"/>
              </a:rPr>
              <a:t> aplicación.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4599559"/>
            <a:ext cx="149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Barra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herramientas: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248" y="5156072"/>
            <a:ext cx="6345555" cy="2020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527550" marR="6350" indent="-18415">
              <a:lnSpc>
                <a:spcPts val="1390"/>
              </a:lnSpc>
              <a:spcBef>
                <a:spcPts val="185"/>
              </a:spcBef>
            </a:pPr>
            <a:r>
              <a:rPr sz="1200" i="1" spc="-5" dirty="0">
                <a:latin typeface="Calibri"/>
                <a:cs typeface="Calibri"/>
              </a:rPr>
              <a:t>Situada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debajo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Barra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Menús,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contiene una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serie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4175125">
              <a:lnSpc>
                <a:spcPts val="1320"/>
              </a:lnSpc>
              <a:tabLst>
                <a:tab pos="5433060" algn="l"/>
              </a:tabLst>
            </a:pPr>
            <a:r>
              <a:rPr sz="1200" i="1" spc="-5" dirty="0">
                <a:latin typeface="Calibri"/>
                <a:cs typeface="Calibri"/>
              </a:rPr>
              <a:t>botones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	</a:t>
            </a:r>
            <a:r>
              <a:rPr sz="1200" i="1" dirty="0">
                <a:latin typeface="Calibri"/>
                <a:cs typeface="Calibri"/>
              </a:rPr>
              <a:t>permiten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385"/>
              </a:lnSpc>
              <a:tabLst>
                <a:tab pos="1348740" algn="l"/>
              </a:tabLst>
            </a:pPr>
            <a:r>
              <a:rPr sz="1200" i="1" spc="-5" dirty="0">
                <a:latin typeface="Calibri"/>
                <a:cs typeface="Calibri"/>
              </a:rPr>
              <a:t>realizar	las</a:t>
            </a:r>
            <a:endParaRPr sz="1200">
              <a:latin typeface="Calibri"/>
              <a:cs typeface="Calibri"/>
            </a:endParaRPr>
          </a:p>
          <a:p>
            <a:pPr marL="4524375" marR="5080" indent="-288290" algn="r">
              <a:lnSpc>
                <a:spcPts val="1390"/>
              </a:lnSpc>
              <a:spcBef>
                <a:spcPts val="60"/>
              </a:spcBef>
            </a:pPr>
            <a:r>
              <a:rPr sz="1200" i="1" spc="-5" dirty="0">
                <a:latin typeface="Calibri"/>
                <a:cs typeface="Calibri"/>
              </a:rPr>
              <a:t>operaciones mas </a:t>
            </a:r>
            <a:r>
              <a:rPr sz="1200" i="1" dirty="0">
                <a:latin typeface="Calibri"/>
                <a:cs typeface="Calibri"/>
              </a:rPr>
              <a:t>habituales </a:t>
            </a:r>
            <a:r>
              <a:rPr sz="1200" i="1" spc="-5" dirty="0">
                <a:latin typeface="Calibri"/>
                <a:cs typeface="Calibri"/>
              </a:rPr>
              <a:t>de un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forma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sencilla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1345"/>
              </a:lnSpc>
            </a:pPr>
            <a:r>
              <a:rPr sz="1200" i="1" spc="-5" dirty="0">
                <a:latin typeface="Calibri"/>
                <a:cs typeface="Calibri"/>
              </a:rPr>
              <a:t>rápida.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4144645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Área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trabajo:</a:t>
            </a:r>
            <a:endParaRPr sz="1200">
              <a:latin typeface="Calibri"/>
              <a:cs typeface="Calibri"/>
            </a:endParaRPr>
          </a:p>
          <a:p>
            <a:pPr marL="12700" marR="15875" indent="4131945">
              <a:lnSpc>
                <a:spcPts val="1420"/>
              </a:lnSpc>
              <a:spcBef>
                <a:spcPts val="280"/>
              </a:spcBef>
            </a:pP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zona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central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ventana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aplicación,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donde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trabajamos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nuestro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dibujo,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cualquier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operación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7910" y="1653794"/>
            <a:ext cx="3491229" cy="2616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019" y="5175884"/>
            <a:ext cx="3822700" cy="16573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4203319"/>
            <a:ext cx="1075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Barra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estado: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7121" y="4585842"/>
            <a:ext cx="2621915" cy="9175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4450" marR="5080" algn="ctr">
              <a:lnSpc>
                <a:spcPct val="95900"/>
              </a:lnSpc>
              <a:spcBef>
                <a:spcPts val="160"/>
              </a:spcBef>
            </a:pPr>
            <a:r>
              <a:rPr sz="1200" i="1" spc="-5" dirty="0">
                <a:latin typeface="Calibri"/>
                <a:cs typeface="Calibri"/>
              </a:rPr>
              <a:t>Situada </a:t>
            </a:r>
            <a:r>
              <a:rPr sz="1200" i="1" dirty="0">
                <a:latin typeface="Calibri"/>
                <a:cs typeface="Calibri"/>
              </a:rPr>
              <a:t>en la parte </a:t>
            </a:r>
            <a:r>
              <a:rPr sz="1200" i="1" spc="-5" dirty="0">
                <a:latin typeface="Calibri"/>
                <a:cs typeface="Calibri"/>
              </a:rPr>
              <a:t>inferior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ventana,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 programas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ofrecerán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información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sobre las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aplicaciones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que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están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ejecutando.</a:t>
            </a:r>
            <a:endParaRPr sz="1200">
              <a:latin typeface="Calibri"/>
              <a:cs typeface="Calibri"/>
            </a:endParaRPr>
          </a:p>
          <a:p>
            <a:pPr marR="382905" algn="ctr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Ventana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 </a:t>
            </a:r>
            <a:r>
              <a:rPr sz="1200" b="1" i="1" spc="-5" dirty="0">
                <a:latin typeface="Calibri"/>
                <a:cs typeface="Calibri"/>
              </a:rPr>
              <a:t>contenido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de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carpetas: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7121" y="6030848"/>
            <a:ext cx="2651760" cy="5683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i="1" spc="-5" dirty="0">
                <a:latin typeface="Calibri"/>
                <a:cs typeface="Calibri"/>
              </a:rPr>
              <a:t>Estas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nos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muestran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contenido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directorios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que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utilizamos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endParaRPr sz="1200">
              <a:latin typeface="Calibri"/>
              <a:cs typeface="Calibri"/>
            </a:endParaRPr>
          </a:p>
          <a:p>
            <a:pPr marL="108585">
              <a:lnSpc>
                <a:spcPts val="1370"/>
              </a:lnSpc>
            </a:pPr>
            <a:r>
              <a:rPr sz="1200" i="1" spc="-5" dirty="0">
                <a:latin typeface="Calibri"/>
                <a:cs typeface="Calibri"/>
              </a:rPr>
              <a:t>nuestro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008" y="8652459"/>
            <a:ext cx="138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Ventana</a:t>
            </a:r>
            <a:r>
              <a:rPr sz="1200" b="1" i="1" spc="-3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opciones: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950" y="719327"/>
            <a:ext cx="4255770" cy="29001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7865" y="4586351"/>
            <a:ext cx="3692525" cy="4004310"/>
            <a:chOff x="697865" y="4586351"/>
            <a:chExt cx="3692525" cy="40043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865" y="4586351"/>
              <a:ext cx="3596640" cy="18872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" y="6473571"/>
              <a:ext cx="3651250" cy="211709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5113" y="691388"/>
            <a:ext cx="1963420" cy="5607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9545" marR="5080" indent="-157480" algn="r">
              <a:lnSpc>
                <a:spcPct val="96300"/>
              </a:lnSpc>
              <a:spcBef>
                <a:spcPts val="150"/>
              </a:spcBef>
            </a:pPr>
            <a:r>
              <a:rPr sz="1200" i="1" spc="-5" dirty="0">
                <a:latin typeface="Calibri"/>
                <a:cs typeface="Calibri"/>
              </a:rPr>
              <a:t>Son cuadros de dialogo </a:t>
            </a:r>
            <a:r>
              <a:rPr sz="1200" i="1" spc="5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cuyo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interior nos ofrecen opciones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agrupadas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5" dirty="0">
                <a:latin typeface="Calibri"/>
                <a:cs typeface="Calibri"/>
              </a:rPr>
              <a:t> fichas.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2928493"/>
            <a:ext cx="6353175" cy="58591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i="1" spc="-5" dirty="0">
                <a:latin typeface="Calibri"/>
                <a:cs typeface="Calibri"/>
              </a:rPr>
              <a:t>Ventana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Mensajes: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220"/>
              </a:spcBef>
            </a:pPr>
            <a:r>
              <a:rPr sz="1200" i="1" spc="-5" dirty="0">
                <a:latin typeface="Calibri"/>
                <a:cs typeface="Calibri"/>
              </a:rPr>
              <a:t>Estos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cuadros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informarán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sobre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determinadas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opciones,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posicionar</a:t>
            </a:r>
            <a:r>
              <a:rPr sz="1200" i="1" spc="5" dirty="0">
                <a:latin typeface="Calibri"/>
                <a:cs typeface="Calibri"/>
              </a:rPr>
              <a:t> 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ratón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darle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clic.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b="1" spc="-10" dirty="0">
                <a:latin typeface="Calibri"/>
                <a:cs typeface="Calibri"/>
              </a:rPr>
              <a:t>Opciones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que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pueden realizar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en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Escritorio</a:t>
            </a:r>
            <a:endParaRPr sz="1600">
              <a:latin typeface="Calibri"/>
              <a:cs typeface="Calibri"/>
            </a:endParaRPr>
          </a:p>
          <a:p>
            <a:pPr marL="27940" marR="10160" indent="-6350">
              <a:lnSpc>
                <a:spcPts val="1420"/>
              </a:lnSpc>
              <a:spcBef>
                <a:spcPts val="1290"/>
              </a:spcBef>
            </a:pPr>
            <a:r>
              <a:rPr sz="1200" i="1" spc="-5" dirty="0">
                <a:latin typeface="Calibri"/>
                <a:cs typeface="Calibri"/>
              </a:rPr>
              <a:t>En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</a:t>
            </a:r>
            <a:r>
              <a:rPr sz="1200" i="1" spc="1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podemos</a:t>
            </a:r>
            <a:r>
              <a:rPr sz="1200" i="1" spc="1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realizar</a:t>
            </a:r>
            <a:r>
              <a:rPr sz="1200" i="1" spc="11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otras</a:t>
            </a:r>
            <a:r>
              <a:rPr sz="1200" i="1" spc="11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spc="1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11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crear</a:t>
            </a:r>
            <a:r>
              <a:rPr sz="1200" i="1" spc="11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</a:t>
            </a:r>
            <a:r>
              <a:rPr sz="1200" i="1" spc="1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organizar</a:t>
            </a:r>
            <a:r>
              <a:rPr sz="1200" i="1" spc="114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nuestro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trabajo, colocar</a:t>
            </a:r>
            <a:r>
              <a:rPr sz="1200" i="1" dirty="0">
                <a:latin typeface="Calibri"/>
                <a:cs typeface="Calibri"/>
              </a:rPr>
              <a:t> iconos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programas</a:t>
            </a:r>
            <a:r>
              <a:rPr sz="1200" i="1" dirty="0">
                <a:latin typeface="Calibri"/>
                <a:cs typeface="Calibri"/>
              </a:rPr>
              <a:t> o</a:t>
            </a:r>
            <a:r>
              <a:rPr sz="1200" i="1" spc="-5" dirty="0">
                <a:latin typeface="Calibri"/>
                <a:cs typeface="Calibri"/>
              </a:rPr>
              <a:t> accesos</a:t>
            </a:r>
            <a:r>
              <a:rPr sz="1200" i="1" dirty="0">
                <a:latin typeface="Calibri"/>
                <a:cs typeface="Calibri"/>
              </a:rPr>
              <a:t> o</a:t>
            </a:r>
            <a:r>
              <a:rPr sz="1200" i="1" spc="-5" dirty="0">
                <a:latin typeface="Calibri"/>
                <a:cs typeface="Calibri"/>
              </a:rPr>
              <a:t> accesos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27940" marR="5715" indent="-6350">
              <a:lnSpc>
                <a:spcPts val="1420"/>
              </a:lnSpc>
              <a:spcBef>
                <a:spcPts val="5"/>
              </a:spcBef>
            </a:pP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crear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1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nueva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</a:t>
            </a:r>
            <a:r>
              <a:rPr sz="1200" i="1" spc="1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sea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sobre</a:t>
            </a:r>
            <a:r>
              <a:rPr sz="1200" i="1" spc="1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1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dentro</a:t>
            </a:r>
            <a:r>
              <a:rPr sz="1200" i="1" spc="1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otra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carpeta,</a:t>
            </a:r>
            <a:r>
              <a:rPr sz="1200" i="1" spc="1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realiza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9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siguiente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forma: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marL="478790" marR="8255" indent="-228600">
              <a:lnSpc>
                <a:spcPts val="1430"/>
              </a:lnSpc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Colocamos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puntero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sobre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lugar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haya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iconos,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hace</a:t>
            </a:r>
            <a:r>
              <a:rPr sz="1200" i="1" spc="9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un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clic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sobre</a:t>
            </a:r>
            <a:r>
              <a:rPr sz="1200" i="1" spc="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botón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derecho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ratón.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ts val="1380"/>
              </a:lnSpc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En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menú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aparece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seleccionamos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opción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Nuevo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seguidamente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Carpeta</a:t>
            </a:r>
            <a:r>
              <a:rPr sz="1200" i="1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cambiar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nombre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carpeta,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teclearemos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nuevo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nombre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pulsaremos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tecla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Enter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latin typeface="Calibri"/>
                <a:cs typeface="Calibri"/>
              </a:rPr>
              <a:t>Para crear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accesos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procede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siguiente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manera: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Haz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doble</a:t>
            </a:r>
            <a:r>
              <a:rPr sz="1200" i="1" dirty="0">
                <a:latin typeface="Calibri"/>
                <a:cs typeface="Calibri"/>
              </a:rPr>
              <a:t> clic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mi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PC y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Disco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Duro.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Selecciona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</a:t>
            </a:r>
            <a:r>
              <a:rPr sz="1200" i="1" dirty="0">
                <a:latin typeface="Calibri"/>
                <a:cs typeface="Calibri"/>
              </a:rPr>
              <a:t> o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deseas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colocar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dirty="0">
                <a:latin typeface="Calibri"/>
                <a:cs typeface="Calibri"/>
              </a:rPr>
              <a:t> Acceso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Arrastra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-5" dirty="0">
                <a:latin typeface="Calibri"/>
                <a:cs typeface="Calibri"/>
              </a:rPr>
              <a:t>carpeta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presionando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botón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derecho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del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ratón,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hasta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Selecciona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menú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propiedades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opción </a:t>
            </a:r>
            <a:r>
              <a:rPr sz="1200" i="1" dirty="0">
                <a:latin typeface="Calibri"/>
                <a:cs typeface="Calibri"/>
              </a:rPr>
              <a:t>“</a:t>
            </a:r>
            <a:r>
              <a:rPr sz="1200" b="1" i="1" dirty="0">
                <a:latin typeface="Calibri"/>
                <a:cs typeface="Calibri"/>
              </a:rPr>
              <a:t>crear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icono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Acceso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Directo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aquí</a:t>
            </a:r>
            <a:r>
              <a:rPr sz="1200" i="1" dirty="0">
                <a:latin typeface="Calibri"/>
                <a:cs typeface="Calibri"/>
              </a:rPr>
              <a:t>”.</a:t>
            </a:r>
            <a:endParaRPr sz="1200">
              <a:latin typeface="Calibri"/>
              <a:cs typeface="Calibri"/>
            </a:endParaRPr>
          </a:p>
          <a:p>
            <a:pPr marL="478790" indent="-229235">
              <a:lnSpc>
                <a:spcPts val="1435"/>
              </a:lnSpc>
              <a:spcBef>
                <a:spcPts val="130"/>
              </a:spcBef>
              <a:buAutoNum type="arabicPeriod"/>
              <a:tabLst>
                <a:tab pos="479425" algn="l"/>
              </a:tabLst>
            </a:pP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pueden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crear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Accesos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Directos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solo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programas,</a:t>
            </a:r>
            <a:r>
              <a:rPr sz="1200" i="1" spc="1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también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puede</a:t>
            </a:r>
            <a:r>
              <a:rPr sz="1200" i="1" spc="1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crear</a:t>
            </a:r>
            <a:endParaRPr sz="1200">
              <a:latin typeface="Calibri"/>
              <a:cs typeface="Calibri"/>
            </a:endParaRPr>
          </a:p>
          <a:p>
            <a:pPr marL="478790">
              <a:lnSpc>
                <a:spcPts val="1435"/>
              </a:lnSpc>
            </a:pPr>
            <a:r>
              <a:rPr sz="1200" b="1" i="1" spc="-5" dirty="0">
                <a:latin typeface="Calibri"/>
                <a:cs typeface="Calibri"/>
              </a:rPr>
              <a:t>Accesos</a:t>
            </a:r>
            <a:r>
              <a:rPr sz="1200" b="1" i="1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Directos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las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Unidades de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Disco</a:t>
            </a:r>
            <a:r>
              <a:rPr sz="1200" i="1" spc="-5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usando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mismo</a:t>
            </a:r>
            <a:r>
              <a:rPr sz="1200" i="1" spc="-5" dirty="0">
                <a:latin typeface="Calibri"/>
                <a:cs typeface="Calibri"/>
              </a:rPr>
              <a:t> procedimiento.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M</a:t>
            </a:r>
            <a:r>
              <a:rPr sz="1600" b="1" spc="-5" dirty="0">
                <a:latin typeface="Calibri"/>
                <a:cs typeface="Calibri"/>
              </a:rPr>
              <a:t>i </a:t>
            </a:r>
            <a:r>
              <a:rPr sz="1600" b="1" spc="-10" dirty="0">
                <a:latin typeface="Calibri"/>
                <a:cs typeface="Calibri"/>
              </a:rPr>
              <a:t>PC</a:t>
            </a:r>
            <a:endParaRPr sz="1600">
              <a:latin typeface="Calibri"/>
              <a:cs typeface="Calibri"/>
            </a:endParaRPr>
          </a:p>
          <a:p>
            <a:pPr marL="27940" marR="5715" indent="-6350" algn="just">
              <a:lnSpc>
                <a:spcPct val="98700"/>
              </a:lnSpc>
              <a:spcBef>
                <a:spcPts val="1245"/>
              </a:spcBef>
            </a:pPr>
            <a:r>
              <a:rPr sz="1200" i="1" spc="-5" dirty="0">
                <a:latin typeface="Calibri"/>
                <a:cs typeface="Calibri"/>
              </a:rPr>
              <a:t>Entre los iconos que </a:t>
            </a:r>
            <a:r>
              <a:rPr sz="1200" i="1" dirty="0">
                <a:latin typeface="Calibri"/>
                <a:cs typeface="Calibri"/>
              </a:rPr>
              <a:t>aparecen en el </a:t>
            </a:r>
            <a:r>
              <a:rPr sz="1200" i="1" spc="-5" dirty="0">
                <a:latin typeface="Calibri"/>
                <a:cs typeface="Calibri"/>
              </a:rPr>
              <a:t>escritorio se encuentra </a:t>
            </a:r>
            <a:r>
              <a:rPr sz="1200" i="1" spc="5" dirty="0">
                <a:latin typeface="Calibri"/>
                <a:cs typeface="Calibri"/>
              </a:rPr>
              <a:t>“</a:t>
            </a:r>
            <a:r>
              <a:rPr sz="1200" b="1" i="1" spc="5" dirty="0">
                <a:latin typeface="Calibri"/>
                <a:cs typeface="Calibri"/>
              </a:rPr>
              <a:t>MI </a:t>
            </a:r>
            <a:r>
              <a:rPr sz="1200" b="1" i="1" spc="-5" dirty="0">
                <a:latin typeface="Calibri"/>
                <a:cs typeface="Calibri"/>
              </a:rPr>
              <a:t>PC</a:t>
            </a:r>
            <a:r>
              <a:rPr sz="1200" i="1" spc="-5" dirty="0">
                <a:latin typeface="Calibri"/>
                <a:cs typeface="Calibri"/>
              </a:rPr>
              <a:t>” </a:t>
            </a:r>
            <a:r>
              <a:rPr sz="1200" i="1" dirty="0">
                <a:latin typeface="Calibri"/>
                <a:cs typeface="Calibri"/>
              </a:rPr>
              <a:t>o “</a:t>
            </a:r>
            <a:r>
              <a:rPr sz="1200" b="1" i="1" dirty="0">
                <a:latin typeface="Calibri"/>
                <a:cs typeface="Calibri"/>
              </a:rPr>
              <a:t>EQUIPO</a:t>
            </a:r>
            <a:r>
              <a:rPr sz="1200" i="1" dirty="0">
                <a:latin typeface="Calibri"/>
                <a:cs typeface="Calibri"/>
              </a:rPr>
              <a:t>” o “</a:t>
            </a:r>
            <a:r>
              <a:rPr sz="1200" b="1" i="1" dirty="0">
                <a:latin typeface="Calibri"/>
                <a:cs typeface="Calibri"/>
              </a:rPr>
              <a:t>DISCO </a:t>
            </a:r>
            <a:r>
              <a:rPr sz="1200" b="1" i="1" spc="-10" dirty="0">
                <a:latin typeface="Calibri"/>
                <a:cs typeface="Calibri"/>
              </a:rPr>
              <a:t>C</a:t>
            </a:r>
            <a:r>
              <a:rPr sz="1200" i="1" spc="-10" dirty="0">
                <a:latin typeface="Calibri"/>
                <a:cs typeface="Calibri"/>
              </a:rPr>
              <a:t>”. </a:t>
            </a:r>
            <a:r>
              <a:rPr sz="1200" i="1" spc="-5" dirty="0">
                <a:latin typeface="Calibri"/>
                <a:cs typeface="Calibri"/>
              </a:rPr>
              <a:t>Se activa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doble </a:t>
            </a:r>
            <a:r>
              <a:rPr sz="1200" i="1" dirty="0">
                <a:latin typeface="Calibri"/>
                <a:cs typeface="Calibri"/>
              </a:rPr>
              <a:t>clic </a:t>
            </a:r>
            <a:r>
              <a:rPr sz="1200" i="1" spc="-5" dirty="0">
                <a:latin typeface="Calibri"/>
                <a:cs typeface="Calibri"/>
              </a:rPr>
              <a:t>sobre </a:t>
            </a:r>
            <a:r>
              <a:rPr sz="1200" i="1" dirty="0">
                <a:latin typeface="Calibri"/>
                <a:cs typeface="Calibri"/>
              </a:rPr>
              <a:t>el. </a:t>
            </a:r>
            <a:r>
              <a:rPr sz="1200" i="1" spc="-5" dirty="0">
                <a:latin typeface="Calibri"/>
                <a:cs typeface="Calibri"/>
              </a:rPr>
              <a:t>Luego aparece una </a:t>
            </a:r>
            <a:r>
              <a:rPr sz="1200" i="1" dirty="0">
                <a:latin typeface="Calibri"/>
                <a:cs typeface="Calibri"/>
              </a:rPr>
              <a:t>ventana </a:t>
            </a:r>
            <a:r>
              <a:rPr sz="1200" i="1" spc="-5" dirty="0">
                <a:latin typeface="Calibri"/>
                <a:cs typeface="Calibri"/>
              </a:rPr>
              <a:t>con los iconos de las</a:t>
            </a:r>
            <a:r>
              <a:rPr sz="1200" i="1" spc="26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unidades </a:t>
            </a:r>
            <a:r>
              <a:rPr sz="1200" b="1" i="1" dirty="0">
                <a:latin typeface="Calibri"/>
                <a:cs typeface="Calibri"/>
              </a:rPr>
              <a:t>de disco </a:t>
            </a:r>
            <a:r>
              <a:rPr sz="1200" i="1" spc="-5" dirty="0">
                <a:latin typeface="Calibri"/>
                <a:cs typeface="Calibri"/>
              </a:rPr>
              <a:t>que tenga </a:t>
            </a:r>
            <a:r>
              <a:rPr sz="1200" i="1" dirty="0">
                <a:latin typeface="Calibri"/>
                <a:cs typeface="Calibri"/>
              </a:rPr>
              <a:t> la </a:t>
            </a:r>
            <a:r>
              <a:rPr sz="1200" i="1" spc="-5" dirty="0">
                <a:latin typeface="Calibri"/>
                <a:cs typeface="Calibri"/>
              </a:rPr>
              <a:t>computadora, así como las carpetas del </a:t>
            </a:r>
            <a:r>
              <a:rPr sz="1200" b="1" i="1" spc="-5" dirty="0">
                <a:latin typeface="Calibri"/>
                <a:cs typeface="Calibri"/>
              </a:rPr>
              <a:t>Panel </a:t>
            </a:r>
            <a:r>
              <a:rPr sz="1200" b="1" i="1" dirty="0">
                <a:latin typeface="Calibri"/>
                <a:cs typeface="Calibri"/>
              </a:rPr>
              <a:t>de </a:t>
            </a:r>
            <a:r>
              <a:rPr sz="1200" b="1" i="1" spc="-5" dirty="0">
                <a:latin typeface="Calibri"/>
                <a:cs typeface="Calibri"/>
              </a:rPr>
              <a:t>Control</a:t>
            </a:r>
            <a:r>
              <a:rPr sz="1200" i="1" spc="-5" dirty="0">
                <a:latin typeface="Calibri"/>
                <a:cs typeface="Calibri"/>
              </a:rPr>
              <a:t>, </a:t>
            </a:r>
            <a:r>
              <a:rPr sz="1200" b="1" i="1" spc="-5" dirty="0">
                <a:latin typeface="Calibri"/>
                <a:cs typeface="Calibri"/>
              </a:rPr>
              <a:t>Impresora</a:t>
            </a:r>
            <a:r>
              <a:rPr sz="1200" i="1" spc="-5" dirty="0">
                <a:latin typeface="Calibri"/>
                <a:cs typeface="Calibri"/>
              </a:rPr>
              <a:t>s, </a:t>
            </a:r>
            <a:r>
              <a:rPr sz="1200" i="1" dirty="0">
                <a:latin typeface="Calibri"/>
                <a:cs typeface="Calibri"/>
              </a:rPr>
              <a:t>red </a:t>
            </a:r>
            <a:r>
              <a:rPr sz="1200" i="1" spc="-5" dirty="0">
                <a:latin typeface="Calibri"/>
                <a:cs typeface="Calibri"/>
              </a:rPr>
              <a:t>de comunicaciones. Este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icono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tiene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finalidad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gestionar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archivos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directos,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por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ejemplo: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Ver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contenido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CD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 Pendrive.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55" y="718819"/>
            <a:ext cx="3794760" cy="2070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08151" y="694435"/>
            <a:ext cx="6342380" cy="2377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" marR="8255" indent="-6350" algn="just">
              <a:lnSpc>
                <a:spcPts val="1430"/>
              </a:lnSpc>
              <a:spcBef>
                <a:spcPts val="155"/>
              </a:spcBef>
            </a:pPr>
            <a:r>
              <a:rPr sz="1200" i="1" dirty="0">
                <a:latin typeface="Calibri"/>
                <a:cs typeface="Calibri"/>
              </a:rPr>
              <a:t>Ver el </a:t>
            </a:r>
            <a:r>
              <a:rPr sz="1200" i="1" spc="-5" dirty="0">
                <a:latin typeface="Calibri"/>
                <a:cs typeface="Calibri"/>
              </a:rPr>
              <a:t>contenido de un CD: Es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-5" dirty="0">
                <a:latin typeface="Calibri"/>
                <a:cs typeface="Calibri"/>
              </a:rPr>
              <a:t>otra opción que permite </a:t>
            </a:r>
            <a:r>
              <a:rPr sz="1200" i="1" dirty="0">
                <a:latin typeface="Calibri"/>
                <a:cs typeface="Calibri"/>
              </a:rPr>
              <a:t>mi PC; </a:t>
            </a:r>
            <a:r>
              <a:rPr sz="1200" i="1" spc="-5" dirty="0">
                <a:latin typeface="Calibri"/>
                <a:cs typeface="Calibri"/>
              </a:rPr>
              <a:t>para </a:t>
            </a:r>
            <a:r>
              <a:rPr sz="1200" i="1" dirty="0">
                <a:latin typeface="Calibri"/>
                <a:cs typeface="Calibri"/>
              </a:rPr>
              <a:t>ver el </a:t>
            </a:r>
            <a:r>
              <a:rPr sz="1200" i="1" spc="-5" dirty="0">
                <a:latin typeface="Calibri"/>
                <a:cs typeface="Calibri"/>
              </a:rPr>
              <a:t>contenido de un CD, debes </a:t>
            </a:r>
            <a:r>
              <a:rPr sz="1200" i="1" dirty="0">
                <a:latin typeface="Calibri"/>
                <a:cs typeface="Calibri"/>
              </a:rPr>
              <a:t> tener</a:t>
            </a:r>
            <a:r>
              <a:rPr sz="1200" i="1" spc="-5" dirty="0">
                <a:latin typeface="Calibri"/>
                <a:cs typeface="Calibri"/>
              </a:rPr>
              <a:t> presente </a:t>
            </a:r>
            <a:r>
              <a:rPr sz="1200" i="1" dirty="0">
                <a:latin typeface="Calibri"/>
                <a:cs typeface="Calibri"/>
              </a:rPr>
              <a:t>tres </a:t>
            </a:r>
            <a:r>
              <a:rPr sz="1200" i="1" spc="-5" dirty="0">
                <a:latin typeface="Calibri"/>
                <a:cs typeface="Calibri"/>
              </a:rPr>
              <a:t>aspectos:</a:t>
            </a:r>
            <a:endParaRPr sz="1200">
              <a:latin typeface="Calibri"/>
              <a:cs typeface="Calibri"/>
            </a:endParaRPr>
          </a:p>
          <a:p>
            <a:pPr marL="469900" indent="-229235" algn="just">
              <a:lnSpc>
                <a:spcPts val="1365"/>
              </a:lnSpc>
              <a:buAutoNum type="arabicPeriod"/>
              <a:tabLst>
                <a:tab pos="470534" algn="l"/>
              </a:tabLst>
            </a:pPr>
            <a:r>
              <a:rPr sz="1200" i="1" spc="-5" dirty="0">
                <a:latin typeface="Calibri"/>
                <a:cs typeface="Calibri"/>
              </a:rPr>
              <a:t>Verificar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CD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solo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musica,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tipo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CD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presenta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mayor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problema,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simplemente</a:t>
            </a:r>
            <a:endParaRPr sz="1200">
              <a:latin typeface="Calibri"/>
              <a:cs typeface="Calibri"/>
            </a:endParaRPr>
          </a:p>
          <a:p>
            <a:pPr marL="469900" algn="just">
              <a:lnSpc>
                <a:spcPts val="1420"/>
              </a:lnSpc>
            </a:pP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coloca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unidad 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CD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ejecuta solo.</a:t>
            </a:r>
            <a:endParaRPr sz="12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98900"/>
              </a:lnSpc>
              <a:spcBef>
                <a:spcPts val="5"/>
              </a:spcBef>
              <a:buAutoNum type="arabicPeriod" startAt="2"/>
              <a:tabLst>
                <a:tab pos="470534" algn="l"/>
              </a:tabLst>
            </a:pPr>
            <a:r>
              <a:rPr sz="1200" i="1" spc="-5" dirty="0">
                <a:latin typeface="Calibri"/>
                <a:cs typeface="Calibri"/>
              </a:rPr>
              <a:t>Verificar si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CD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-5" dirty="0">
                <a:latin typeface="Calibri"/>
                <a:cs typeface="Calibri"/>
              </a:rPr>
              <a:t>auto ejecutable, </a:t>
            </a:r>
            <a:r>
              <a:rPr sz="1200" i="1" dirty="0">
                <a:latin typeface="Calibri"/>
                <a:cs typeface="Calibri"/>
              </a:rPr>
              <a:t>lo </a:t>
            </a:r>
            <a:r>
              <a:rPr sz="1200" i="1" spc="-5" dirty="0">
                <a:latin typeface="Calibri"/>
                <a:cs typeface="Calibri"/>
              </a:rPr>
              <a:t>cual implica que una </a:t>
            </a:r>
            <a:r>
              <a:rPr sz="1200" i="1" dirty="0">
                <a:latin typeface="Calibri"/>
                <a:cs typeface="Calibri"/>
              </a:rPr>
              <a:t>vez </a:t>
            </a:r>
            <a:r>
              <a:rPr sz="1200" i="1" spc="-5" dirty="0">
                <a:latin typeface="Calibri"/>
                <a:cs typeface="Calibri"/>
              </a:rPr>
              <a:t>que se introduce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CD </a:t>
            </a:r>
            <a:r>
              <a:rPr sz="1200" i="1" dirty="0">
                <a:latin typeface="Calibri"/>
                <a:cs typeface="Calibri"/>
              </a:rPr>
              <a:t>en la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unidad, </a:t>
            </a:r>
            <a:r>
              <a:rPr sz="1200" i="1" dirty="0">
                <a:latin typeface="Calibri"/>
                <a:cs typeface="Calibri"/>
              </a:rPr>
              <a:t>este </a:t>
            </a:r>
            <a:r>
              <a:rPr sz="1200" i="1" spc="-5" dirty="0">
                <a:latin typeface="Calibri"/>
                <a:cs typeface="Calibri"/>
              </a:rPr>
              <a:t>procede </a:t>
            </a:r>
            <a:r>
              <a:rPr sz="1200" i="1" dirty="0">
                <a:latin typeface="Calibri"/>
                <a:cs typeface="Calibri"/>
              </a:rPr>
              <a:t>a enviar </a:t>
            </a:r>
            <a:r>
              <a:rPr sz="1200" i="1" spc="-5" dirty="0">
                <a:latin typeface="Calibri"/>
                <a:cs typeface="Calibri"/>
              </a:rPr>
              <a:t>mensajes para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instalación del mismo,</a:t>
            </a:r>
            <a:r>
              <a:rPr sz="1200" i="1" dirty="0">
                <a:latin typeface="Calibri"/>
                <a:cs typeface="Calibri"/>
              </a:rPr>
              <a:t> ello </a:t>
            </a:r>
            <a:r>
              <a:rPr sz="1200" i="1" spc="-5" dirty="0">
                <a:latin typeface="Calibri"/>
                <a:cs typeface="Calibri"/>
              </a:rPr>
              <a:t>requiere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instalación mínima </a:t>
            </a:r>
            <a:r>
              <a:rPr sz="1200" i="1" dirty="0">
                <a:latin typeface="Calibri"/>
                <a:cs typeface="Calibri"/>
              </a:rPr>
              <a:t>para </a:t>
            </a:r>
            <a:r>
              <a:rPr sz="1200" i="1" spc="-5" dirty="0">
                <a:latin typeface="Calibri"/>
                <a:cs typeface="Calibri"/>
              </a:rPr>
              <a:t>poder ejecutar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programa, un ejemplo de estos son las Enciclopedias,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algunos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Educativos,</a:t>
            </a:r>
            <a:r>
              <a:rPr sz="1200" i="1" dirty="0">
                <a:latin typeface="Calibri"/>
                <a:cs typeface="Calibri"/>
              </a:rPr>
              <a:t> entre </a:t>
            </a:r>
            <a:r>
              <a:rPr sz="1200" i="1" spc="-10" dirty="0">
                <a:latin typeface="Calibri"/>
                <a:cs typeface="Calibri"/>
              </a:rPr>
              <a:t>otros.</a:t>
            </a:r>
            <a:endParaRPr sz="1200">
              <a:latin typeface="Calibri"/>
              <a:cs typeface="Calibri"/>
            </a:endParaRPr>
          </a:p>
          <a:p>
            <a:pPr marL="469900" indent="-228600" algn="just">
              <a:lnSpc>
                <a:spcPts val="1410"/>
              </a:lnSpc>
              <a:buAutoNum type="arabicPeriod" startAt="2"/>
              <a:tabLst>
                <a:tab pos="470534" algn="l"/>
              </a:tabLst>
            </a:pPr>
            <a:r>
              <a:rPr sz="1200" i="1" spc="-5" dirty="0">
                <a:latin typeface="Calibri"/>
                <a:cs typeface="Calibri"/>
              </a:rPr>
              <a:t>Verificar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CD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instalación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programas,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tipo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CD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contenido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verse</a:t>
            </a:r>
            <a:endParaRPr sz="1200">
              <a:latin typeface="Calibri"/>
              <a:cs typeface="Calibri"/>
            </a:endParaRPr>
          </a:p>
          <a:p>
            <a:pPr marL="469900" marR="5715" algn="just">
              <a:lnSpc>
                <a:spcPct val="98900"/>
              </a:lnSpc>
              <a:spcBef>
                <a:spcPts val="10"/>
              </a:spcBef>
            </a:pPr>
            <a:r>
              <a:rPr sz="1200" i="1" dirty="0">
                <a:latin typeface="Calibri"/>
                <a:cs typeface="Calibri"/>
              </a:rPr>
              <a:t>a </a:t>
            </a:r>
            <a:r>
              <a:rPr sz="1200" i="1" spc="-5" dirty="0">
                <a:latin typeface="Calibri"/>
                <a:cs typeface="Calibri"/>
              </a:rPr>
              <a:t>través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Unidad de CD </a:t>
            </a:r>
            <a:r>
              <a:rPr sz="1200" i="1" dirty="0">
                <a:latin typeface="Calibri"/>
                <a:cs typeface="Calibri"/>
              </a:rPr>
              <a:t>en mi PC. </a:t>
            </a:r>
            <a:r>
              <a:rPr sz="1200" i="1" spc="-5" dirty="0">
                <a:latin typeface="Calibri"/>
                <a:cs typeface="Calibri"/>
              </a:rPr>
              <a:t>Para </a:t>
            </a:r>
            <a:r>
              <a:rPr sz="1200" i="1" dirty="0">
                <a:latin typeface="Calibri"/>
                <a:cs typeface="Calibri"/>
              </a:rPr>
              <a:t>ello </a:t>
            </a:r>
            <a:r>
              <a:rPr sz="1200" i="1" spc="-5" dirty="0">
                <a:latin typeface="Calibri"/>
                <a:cs typeface="Calibri"/>
              </a:rPr>
              <a:t>deberás hacer doble clic </a:t>
            </a:r>
            <a:r>
              <a:rPr sz="1200" i="1" dirty="0">
                <a:latin typeface="Calibri"/>
                <a:cs typeface="Calibri"/>
              </a:rPr>
              <a:t>en MI PC, </a:t>
            </a:r>
            <a:r>
              <a:rPr sz="1200" i="1" spc="-5" dirty="0">
                <a:latin typeface="Calibri"/>
                <a:cs typeface="Calibri"/>
              </a:rPr>
              <a:t>luego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seleccionar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opción Unidad de CD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hacer doble </a:t>
            </a:r>
            <a:r>
              <a:rPr sz="1200" i="1" dirty="0">
                <a:latin typeface="Calibri"/>
                <a:cs typeface="Calibri"/>
              </a:rPr>
              <a:t>clic </a:t>
            </a:r>
            <a:r>
              <a:rPr sz="1200" i="1" spc="-5" dirty="0">
                <a:latin typeface="Calibri"/>
                <a:cs typeface="Calibri"/>
              </a:rPr>
              <a:t>sobre este. Inmediatamente se muestra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 serie de carpetas las cuales contienen programas para ser instalados </a:t>
            </a:r>
            <a:r>
              <a:rPr sz="1200" i="1" dirty="0">
                <a:latin typeface="Calibri"/>
                <a:cs typeface="Calibri"/>
              </a:rPr>
              <a:t>en el disco </a:t>
            </a:r>
            <a:r>
              <a:rPr sz="1200" i="1" spc="-5" dirty="0">
                <a:latin typeface="Calibri"/>
                <a:cs typeface="Calibri"/>
              </a:rPr>
              <a:t>duro del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computador. Para </a:t>
            </a:r>
            <a:r>
              <a:rPr sz="1200" i="1" dirty="0">
                <a:latin typeface="Calibri"/>
                <a:cs typeface="Calibri"/>
              </a:rPr>
              <a:t>ello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</a:t>
            </a:r>
            <a:r>
              <a:rPr sz="1200" i="1" dirty="0">
                <a:latin typeface="Calibri"/>
                <a:cs typeface="Calibri"/>
              </a:rPr>
              <a:t> la</a:t>
            </a:r>
            <a:r>
              <a:rPr sz="1200" i="1" spc="-5" dirty="0">
                <a:latin typeface="Calibri"/>
                <a:cs typeface="Calibri"/>
              </a:rPr>
              <a:t> carpeta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 programa</a:t>
            </a:r>
            <a:r>
              <a:rPr sz="1200" i="1" dirty="0">
                <a:latin typeface="Calibri"/>
                <a:cs typeface="Calibri"/>
              </a:rPr>
              <a:t> a</a:t>
            </a:r>
            <a:r>
              <a:rPr sz="1200" i="1" spc="-5" dirty="0">
                <a:latin typeface="Calibri"/>
                <a:cs typeface="Calibri"/>
              </a:rPr>
              <a:t> instalar.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10634" y="9152331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34866" y="694435"/>
            <a:ext cx="733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80"/>
                </a:solidFill>
                <a:latin typeface="Calibri"/>
                <a:cs typeface="Calibri"/>
              </a:rPr>
              <a:t>INDI</a:t>
            </a:r>
            <a:r>
              <a:rPr sz="2000" spc="-10" dirty="0">
                <a:solidFill>
                  <a:srgbClr val="00008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008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51" y="1011694"/>
            <a:ext cx="6360795" cy="33032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b="1" spc="-5" dirty="0">
                <a:latin typeface="Calibri"/>
                <a:cs typeface="Calibri"/>
              </a:rPr>
              <a:t>Índice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contenido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50"/>
              </a:spcBef>
            </a:pP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OBJE</a:t>
            </a:r>
            <a:r>
              <a:rPr sz="1200" b="1" i="1" spc="5" dirty="0">
                <a:latin typeface="Calibri"/>
                <a:cs typeface="Calibri"/>
                <a:hlinkClick r:id="rId2" action="ppaction://hlinksldjump"/>
              </a:rPr>
              <a:t>T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I</a:t>
            </a:r>
            <a:r>
              <a:rPr sz="1200" b="1" i="1" spc="-5" dirty="0">
                <a:latin typeface="Calibri"/>
                <a:cs typeface="Calibri"/>
                <a:hlinkClick r:id="rId2" action="ppaction://hlinksldjump"/>
              </a:rPr>
              <a:t>VO</a:t>
            </a:r>
            <a:r>
              <a:rPr sz="1200" b="1" i="1" spc="-10" dirty="0">
                <a:latin typeface="Calibri"/>
                <a:cs typeface="Calibri"/>
                <a:hlinkClick r:id="rId2" action="ppaction://hlinksldjump"/>
              </a:rPr>
              <a:t>S</a:t>
            </a:r>
            <a:r>
              <a:rPr sz="1200" b="1" i="1" spc="10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spc="100" dirty="0">
                <a:latin typeface="Calibri"/>
                <a:cs typeface="Calibri"/>
                <a:hlinkClick r:id="rId2" action="ppaction://hlinksldjump"/>
              </a:rPr>
              <a:t>-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...............................................................</a:t>
            </a:r>
            <a:r>
              <a:rPr sz="1200" b="1" i="1" spc="5" dirty="0">
                <a:latin typeface="Calibri"/>
                <a:cs typeface="Calibri"/>
                <a:hlinkClick r:id="rId2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....</a:t>
            </a:r>
            <a:r>
              <a:rPr sz="1200" b="1" i="1" spc="-10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2" action="ppaction://hlinksldjump"/>
              </a:rPr>
              <a:t>2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00"/>
              </a:spcBef>
            </a:pP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IN</a:t>
            </a:r>
            <a:r>
              <a:rPr sz="1200" b="1" i="1" spc="-5" dirty="0">
                <a:latin typeface="Calibri"/>
                <a:cs typeface="Calibri"/>
                <a:hlinkClick r:id="rId3" action="ppaction://hlinksldjump"/>
              </a:rPr>
              <a:t>D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ICE</a:t>
            </a:r>
            <a:r>
              <a:rPr sz="1200" b="1" i="1" spc="-25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...............................................................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3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............</a:t>
            </a:r>
            <a:r>
              <a:rPr sz="1200" b="1" i="1" spc="-10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3" action="ppaction://hlinksldjump"/>
              </a:rPr>
              <a:t>3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05"/>
              </a:spcBef>
            </a:pP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n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c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aci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ó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n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al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U</a:t>
            </a:r>
            <a:r>
              <a:rPr sz="1200" b="1" i="1" spc="-10" dirty="0">
                <a:latin typeface="Calibri"/>
                <a:cs typeface="Calibri"/>
                <a:hlinkClick r:id="rId4" action="ppaction://hlinksldjump"/>
              </a:rPr>
              <a:t>s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o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del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co</a:t>
            </a:r>
            <a:r>
              <a:rPr sz="1200" b="1" i="1" spc="-5" dirty="0">
                <a:latin typeface="Calibri"/>
                <a:cs typeface="Calibri"/>
                <a:hlinkClick r:id="rId4" action="ppaction://hlinksldjump"/>
              </a:rPr>
              <a:t>m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p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u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t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a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d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o</a:t>
            </a:r>
            <a:r>
              <a:rPr sz="1200" b="1" i="1" spc="35" dirty="0">
                <a:latin typeface="Calibri"/>
                <a:cs typeface="Calibri"/>
                <a:hlinkClick r:id="rId4" action="ppaction://hlinksldjump"/>
              </a:rPr>
              <a:t>r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</a:t>
            </a:r>
            <a:r>
              <a:rPr sz="1200" b="1" i="1" spc="5" dirty="0">
                <a:latin typeface="Calibri"/>
                <a:cs typeface="Calibri"/>
                <a:hlinkClick r:id="rId4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.....</a:t>
            </a:r>
            <a:r>
              <a:rPr sz="1200" b="1" i="1" spc="-10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4" action="ppaction://hlinksldjump"/>
              </a:rPr>
              <a:t>4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Objetivos</a:t>
            </a:r>
            <a:r>
              <a:rPr sz="1100" b="1" spc="8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Generales:</a:t>
            </a:r>
            <a:r>
              <a:rPr sz="1100" b="1" spc="5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................................................................................................................................4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Objetivos</a:t>
            </a:r>
            <a:r>
              <a:rPr sz="1100" b="1" spc="11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Específicos:</a:t>
            </a:r>
            <a:r>
              <a:rPr sz="1100" b="1" spc="-3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...............................................................................................................................4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50"/>
              </a:spcBef>
            </a:pP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¿QUÉ</a:t>
            </a:r>
            <a:r>
              <a:rPr sz="1100" b="1" spc="2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4" action="ppaction://hlinksldjump"/>
              </a:rPr>
              <a:t>ES</a:t>
            </a:r>
            <a:r>
              <a:rPr sz="1100" b="1" spc="3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4" action="ppaction://hlinksldjump"/>
              </a:rPr>
              <a:t>UNA</a:t>
            </a:r>
            <a:r>
              <a:rPr sz="1100" b="1" spc="2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4" action="ppaction://hlinksldjump"/>
              </a:rPr>
              <a:t>COMPUTADORA?................................................................................................................4</a:t>
            </a:r>
            <a:endParaRPr sz="11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  <a:spcBef>
                <a:spcPts val="540"/>
              </a:spcBef>
            </a:pP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¿CUÁLES</a:t>
            </a:r>
            <a:r>
              <a:rPr sz="1100" b="1" spc="1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5" action="ppaction://hlinksldjump"/>
              </a:rPr>
              <a:t>SON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LAS</a:t>
            </a:r>
            <a:r>
              <a:rPr sz="1100" b="1" spc="2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PARTES</a:t>
            </a:r>
            <a:r>
              <a:rPr sz="1100" b="1" spc="1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DE</a:t>
            </a:r>
            <a:r>
              <a:rPr sz="1100" b="1" spc="1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5" action="ppaction://hlinksldjump"/>
              </a:rPr>
              <a:t>NUESTRO</a:t>
            </a:r>
            <a:r>
              <a:rPr sz="1100" b="1" spc="5" dirty="0">
                <a:latin typeface="Calibri"/>
                <a:cs typeface="Calibri"/>
                <a:hlinkClick r:id="rId5" action="ppaction://hlinksldjump"/>
              </a:rPr>
              <a:t> COMPUTADOR?...........................................................................5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INT</a:t>
            </a:r>
            <a:r>
              <a:rPr sz="1200" b="1" i="1" spc="-5" dirty="0">
                <a:latin typeface="Calibri"/>
                <a:cs typeface="Calibri"/>
                <a:hlinkClick r:id="rId6" action="ppaction://hlinksldjump"/>
              </a:rPr>
              <a:t>RODUCC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I</a:t>
            </a:r>
            <a:r>
              <a:rPr sz="1200" b="1" i="1" spc="-15" dirty="0"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N</a:t>
            </a:r>
            <a:r>
              <a:rPr sz="1200" b="1" i="1" spc="-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A</a:t>
            </a:r>
            <a:r>
              <a:rPr sz="1200" b="1" i="1" spc="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200" b="1" i="1" spc="-10" dirty="0">
                <a:latin typeface="Calibri"/>
                <a:cs typeface="Calibri"/>
                <a:hlinkClick r:id="rId6" action="ppaction://hlinksldjump"/>
              </a:rPr>
              <a:t>W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IN</a:t>
            </a:r>
            <a:r>
              <a:rPr sz="1200" b="1" i="1" spc="-15" dirty="0">
                <a:latin typeface="Calibri"/>
                <a:cs typeface="Calibri"/>
                <a:hlinkClick r:id="rId6" action="ppaction://hlinksldjump"/>
              </a:rPr>
              <a:t>D</a:t>
            </a:r>
            <a:r>
              <a:rPr sz="1200" b="1" i="1" spc="-5" dirty="0"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WS</a:t>
            </a:r>
            <a:r>
              <a:rPr sz="1200" b="1" i="1" spc="-14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</a:t>
            </a:r>
            <a:r>
              <a:rPr sz="1200" b="1" i="1" spc="5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...............................</a:t>
            </a:r>
            <a:r>
              <a:rPr sz="1200" b="1" i="1" spc="5" dirty="0">
                <a:latin typeface="Calibri"/>
                <a:cs typeface="Calibri"/>
                <a:hlinkClick r:id="rId6" action="ppaction://hlinksldjump"/>
              </a:rPr>
              <a:t>.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........</a:t>
            </a:r>
            <a:r>
              <a:rPr sz="1200" b="1" i="1" spc="-5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200" b="1" i="1" dirty="0">
                <a:latin typeface="Calibri"/>
                <a:cs typeface="Calibri"/>
                <a:hlinkClick r:id="rId6" action="ppaction://hlinksldjump"/>
              </a:rPr>
              <a:t>14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Que</a:t>
            </a:r>
            <a:r>
              <a:rPr sz="1100" b="1" spc="1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es</a:t>
            </a:r>
            <a:r>
              <a:rPr sz="1100" b="1" spc="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Windows?...................................................................................................................................</a:t>
            </a:r>
            <a:r>
              <a:rPr sz="1100" b="1" spc="-114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14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Escritorio</a:t>
            </a:r>
            <a:r>
              <a:rPr sz="1100" b="1" spc="1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100" b="1" spc="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entorno</a:t>
            </a:r>
            <a:r>
              <a:rPr sz="1100" b="1" spc="1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de</a:t>
            </a:r>
            <a:r>
              <a:rPr sz="1100" b="1" spc="15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6" action="ppaction://hlinksldjump"/>
              </a:rPr>
              <a:t>trabajo</a:t>
            </a:r>
            <a:r>
              <a:rPr sz="1100" b="1" spc="-5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...............................................................................................................</a:t>
            </a:r>
            <a:r>
              <a:rPr sz="1100" b="1" spc="-114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6" action="ppaction://hlinksldjump"/>
              </a:rPr>
              <a:t>14</a:t>
            </a:r>
            <a:endParaRPr sz="1100">
              <a:latin typeface="Calibri"/>
              <a:cs typeface="Calibri"/>
            </a:endParaRPr>
          </a:p>
          <a:p>
            <a:pPr marL="149860" marR="5080" algn="r">
              <a:lnSpc>
                <a:spcPct val="140900"/>
              </a:lnSpc>
              <a:spcBef>
                <a:spcPts val="10"/>
              </a:spcBef>
            </a:pP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Opciones que 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se </a:t>
            </a: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pueden realizar en el Escritorio 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..................................................................................... 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22 </a:t>
            </a:r>
            <a:r>
              <a:rPr sz="1100" b="1" spc="-2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Mi</a:t>
            </a:r>
            <a:r>
              <a:rPr sz="1100" b="1" spc="3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b="1" spc="-5" dirty="0">
                <a:latin typeface="Calibri"/>
                <a:cs typeface="Calibri"/>
                <a:hlinkClick r:id="rId7" action="ppaction://hlinksldjump"/>
              </a:rPr>
              <a:t>PC</a:t>
            </a:r>
            <a:r>
              <a:rPr sz="1100" b="1" spc="-3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b="1" spc="5" dirty="0">
                <a:latin typeface="Calibri"/>
                <a:cs typeface="Calibri"/>
                <a:hlinkClick r:id="rId7" action="ppaction://hlinksldjump"/>
              </a:rPr>
              <a:t>.....................................................................................................................................................</a:t>
            </a:r>
            <a:r>
              <a:rPr sz="1100" b="1" spc="-11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b="1" dirty="0">
                <a:latin typeface="Calibri"/>
                <a:cs typeface="Calibri"/>
                <a:hlinkClick r:id="rId7" action="ppaction://hlinksldjump"/>
              </a:rPr>
              <a:t>22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634" y="9152331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9008" y="519418"/>
            <a:ext cx="6350635" cy="779907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480"/>
              </a:spcBef>
            </a:pPr>
            <a:r>
              <a:rPr sz="2000" b="1" dirty="0">
                <a:latin typeface="Calibri"/>
                <a:cs typeface="Calibri"/>
              </a:rPr>
              <a:t>Iniciación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computador</a:t>
            </a:r>
            <a:endParaRPr sz="2000">
              <a:latin typeface="Calibri"/>
              <a:cs typeface="Calibri"/>
            </a:endParaRPr>
          </a:p>
          <a:p>
            <a:pPr marL="27940" marR="5080" indent="-6350" algn="just">
              <a:lnSpc>
                <a:spcPct val="98900"/>
              </a:lnSpc>
              <a:spcBef>
                <a:spcPts val="840"/>
              </a:spcBef>
            </a:pPr>
            <a:r>
              <a:rPr sz="1200" i="1" spc="-5" dirty="0">
                <a:latin typeface="Calibri"/>
                <a:cs typeface="Calibri"/>
              </a:rPr>
              <a:t>Está estructurado por </a:t>
            </a:r>
            <a:r>
              <a:rPr sz="1200" i="1" dirty="0">
                <a:latin typeface="Calibri"/>
                <a:cs typeface="Calibri"/>
              </a:rPr>
              <a:t>una </a:t>
            </a:r>
            <a:r>
              <a:rPr sz="1200" i="1" spc="-5" dirty="0">
                <a:latin typeface="Calibri"/>
                <a:cs typeface="Calibri"/>
              </a:rPr>
              <a:t>ficha descriptiva que expone las acciones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funciones que lograrás cumplir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tras haber realizado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módulo; una tabla de contenido orientadora de </a:t>
            </a:r>
            <a:r>
              <a:rPr sz="1200" i="1" dirty="0">
                <a:latin typeface="Calibri"/>
                <a:cs typeface="Calibri"/>
              </a:rPr>
              <a:t>los </a:t>
            </a:r>
            <a:r>
              <a:rPr sz="1200" i="1" spc="-5" dirty="0">
                <a:latin typeface="Calibri"/>
                <a:cs typeface="Calibri"/>
              </a:rPr>
              <a:t>seis capítulos (Elementos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visibles</a:t>
            </a:r>
            <a:r>
              <a:rPr sz="1200" i="1" dirty="0">
                <a:latin typeface="Calibri"/>
                <a:cs typeface="Calibri"/>
              </a:rPr>
              <a:t> 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ambiente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trabajo,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escritorio,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explorando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archivos</a:t>
            </a:r>
            <a:r>
              <a:rPr sz="1200" i="1" dirty="0">
                <a:latin typeface="Calibri"/>
                <a:cs typeface="Calibri"/>
              </a:rPr>
              <a:t> 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carpetas,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documentos</a:t>
            </a:r>
            <a:r>
              <a:rPr sz="1200" i="1" dirty="0">
                <a:latin typeface="Calibri"/>
                <a:cs typeface="Calibri"/>
              </a:rPr>
              <a:t> y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aplicaciones,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Internet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correo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electrónico),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actividades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prácticas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ayudas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complementarias.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Objetivos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Generales:</a:t>
            </a:r>
            <a:endParaRPr sz="1600">
              <a:latin typeface="Calibri"/>
              <a:cs typeface="Calibri"/>
            </a:endParaRPr>
          </a:p>
          <a:p>
            <a:pPr marL="123825" indent="-111760">
              <a:lnSpc>
                <a:spcPct val="100000"/>
              </a:lnSpc>
              <a:spcBef>
                <a:spcPts val="1260"/>
              </a:spcBef>
              <a:buChar char="•"/>
              <a:tabLst>
                <a:tab pos="124460" algn="l"/>
              </a:tabLst>
            </a:pPr>
            <a:r>
              <a:rPr sz="1200" spc="-5" dirty="0">
                <a:latin typeface="Calibri"/>
                <a:cs typeface="Calibri"/>
              </a:rPr>
              <a:t>Desarrollar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habilidades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destrezas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uso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5" dirty="0">
                <a:latin typeface="Calibri"/>
                <a:cs typeface="Calibri"/>
              </a:rPr>
              <a:t> computador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latin typeface="Calibri"/>
                <a:cs typeface="Calibri"/>
              </a:rPr>
              <a:t>Objetivos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Específicos:</a:t>
            </a:r>
            <a:endParaRPr sz="1600">
              <a:latin typeface="Calibri"/>
              <a:cs typeface="Calibri"/>
            </a:endParaRPr>
          </a:p>
          <a:p>
            <a:pPr marL="469900" marR="1870075" indent="-71755">
              <a:lnSpc>
                <a:spcPct val="106700"/>
              </a:lnSpc>
              <a:spcBef>
                <a:spcPts val="1170"/>
              </a:spcBef>
            </a:pPr>
            <a:r>
              <a:rPr sz="150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dentificar los </a:t>
            </a:r>
            <a:r>
              <a:rPr sz="1200" spc="-5" dirty="0">
                <a:latin typeface="Calibri"/>
                <a:cs typeface="Calibri"/>
              </a:rPr>
              <a:t>dispositivos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entrada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salida de un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computador.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Identificar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5" dirty="0">
                <a:latin typeface="Calibri"/>
                <a:cs typeface="Calibri"/>
              </a:rPr>
              <a:t> 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computador.</a:t>
            </a:r>
            <a:endParaRPr sz="1200">
              <a:latin typeface="Calibri"/>
              <a:cs typeface="Calibri"/>
            </a:endParaRPr>
          </a:p>
          <a:p>
            <a:pPr marL="427355" marR="2436495">
              <a:lnSpc>
                <a:spcPct val="107500"/>
              </a:lnSpc>
            </a:pPr>
            <a:r>
              <a:rPr sz="1200" spc="-5" dirty="0">
                <a:latin typeface="Calibri"/>
                <a:cs typeface="Calibri"/>
              </a:rPr>
              <a:t>Reconocer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unidades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almacenamiento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secundario.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Identificar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teclado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sus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funcionalidades.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Ejecutar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 </a:t>
            </a:r>
            <a:r>
              <a:rPr sz="1200" spc="-5" dirty="0">
                <a:latin typeface="Calibri"/>
                <a:cs typeface="Calibri"/>
              </a:rPr>
              <a:t>funciones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básicas</a:t>
            </a:r>
            <a:r>
              <a:rPr sz="1200" dirty="0">
                <a:latin typeface="Calibri"/>
                <a:cs typeface="Calibri"/>
              </a:rPr>
              <a:t> del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ratón.</a:t>
            </a:r>
            <a:endParaRPr sz="1200">
              <a:latin typeface="Calibri"/>
              <a:cs typeface="Calibri"/>
            </a:endParaRPr>
          </a:p>
          <a:p>
            <a:pPr marL="427355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latin typeface="Calibri"/>
                <a:cs typeface="Calibri"/>
              </a:rPr>
              <a:t>Identificar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posición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correcta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frente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5" dirty="0">
                <a:latin typeface="Calibri"/>
                <a:cs typeface="Calibri"/>
              </a:rPr>
              <a:t>computador.</a:t>
            </a:r>
            <a:endParaRPr sz="1200">
              <a:latin typeface="Calibri"/>
              <a:cs typeface="Calibri"/>
            </a:endParaRPr>
          </a:p>
          <a:p>
            <a:pPr marL="477520" marR="1725930" indent="-6350">
              <a:lnSpc>
                <a:spcPct val="1058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Aplicar el </a:t>
            </a:r>
            <a:r>
              <a:rPr sz="1200" spc="-5" dirty="0">
                <a:latin typeface="Calibri"/>
                <a:cs typeface="Calibri"/>
              </a:rPr>
              <a:t>proceso adecuado </a:t>
            </a:r>
            <a:r>
              <a:rPr sz="1200" dirty="0">
                <a:latin typeface="Calibri"/>
                <a:cs typeface="Calibri"/>
              </a:rPr>
              <a:t>para </a:t>
            </a:r>
            <a:r>
              <a:rPr sz="1200" spc="-5" dirty="0">
                <a:latin typeface="Calibri"/>
                <a:cs typeface="Calibri"/>
              </a:rPr>
              <a:t>encender </a:t>
            </a:r>
            <a:r>
              <a:rPr sz="1200" dirty="0">
                <a:latin typeface="Calibri"/>
                <a:cs typeface="Calibri"/>
              </a:rPr>
              <a:t>el computador e iniciar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sesión.</a:t>
            </a:r>
            <a:endParaRPr sz="1200">
              <a:latin typeface="Calibri"/>
              <a:cs typeface="Calibri"/>
            </a:endParaRPr>
          </a:p>
          <a:p>
            <a:pPr marL="471170" marR="1438910">
              <a:lnSpc>
                <a:spcPts val="1560"/>
              </a:lnSpc>
              <a:spcBef>
                <a:spcPts val="60"/>
              </a:spcBef>
            </a:pPr>
            <a:r>
              <a:rPr sz="1200" dirty="0">
                <a:latin typeface="Calibri"/>
                <a:cs typeface="Calibri"/>
              </a:rPr>
              <a:t>Aplicar el </a:t>
            </a:r>
            <a:r>
              <a:rPr sz="1200" spc="-5" dirty="0">
                <a:latin typeface="Calibri"/>
                <a:cs typeface="Calibri"/>
              </a:rPr>
              <a:t>proceso adecuado </a:t>
            </a:r>
            <a:r>
              <a:rPr sz="1200" dirty="0">
                <a:latin typeface="Calibri"/>
                <a:cs typeface="Calibri"/>
              </a:rPr>
              <a:t>para </a:t>
            </a:r>
            <a:r>
              <a:rPr sz="1200" spc="-5" dirty="0">
                <a:latin typeface="Calibri"/>
                <a:cs typeface="Calibri"/>
              </a:rPr>
              <a:t>cerrar </a:t>
            </a:r>
            <a:r>
              <a:rPr sz="1200" spc="-10" dirty="0">
                <a:latin typeface="Calibri"/>
                <a:cs typeface="Calibri"/>
              </a:rPr>
              <a:t>sesión </a:t>
            </a:r>
            <a:r>
              <a:rPr sz="1200" dirty="0">
                <a:latin typeface="Calibri"/>
                <a:cs typeface="Calibri"/>
              </a:rPr>
              <a:t>y apagar el </a:t>
            </a:r>
            <a:r>
              <a:rPr sz="1200" spc="-5" dirty="0">
                <a:latin typeface="Calibri"/>
                <a:cs typeface="Calibri"/>
              </a:rPr>
              <a:t>computador.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Identificar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Soporte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Lógico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software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computador.</a:t>
            </a:r>
            <a:endParaRPr sz="12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Identificar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elementos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conforman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escritorio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85"/>
              </a:spcBef>
            </a:pPr>
            <a:r>
              <a:rPr sz="1200" spc="-5" dirty="0">
                <a:latin typeface="Calibri"/>
                <a:cs typeface="Calibri"/>
              </a:rPr>
              <a:t>interfaz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gráfica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Windows.</a:t>
            </a:r>
            <a:endParaRPr sz="1200">
              <a:latin typeface="Calibri"/>
              <a:cs typeface="Calibri"/>
            </a:endParaRPr>
          </a:p>
          <a:p>
            <a:pPr marL="477520" marR="1503680" indent="-6350">
              <a:lnSpc>
                <a:spcPct val="1058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Aplicar las </a:t>
            </a:r>
            <a:r>
              <a:rPr sz="1200" spc="-5" dirty="0">
                <a:latin typeface="Calibri"/>
                <a:cs typeface="Calibri"/>
              </a:rPr>
              <a:t>distintas opciones </a:t>
            </a:r>
            <a:r>
              <a:rPr sz="1200" dirty="0">
                <a:latin typeface="Calibri"/>
                <a:cs typeface="Calibri"/>
              </a:rPr>
              <a:t>para el </a:t>
            </a:r>
            <a:r>
              <a:rPr sz="1200" spc="-5" dirty="0">
                <a:latin typeface="Calibri"/>
                <a:cs typeface="Calibri"/>
              </a:rPr>
              <a:t>manejo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archivos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carpetas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Identificar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relación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entre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tipos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documentos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aplicaciones.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¿QUÉ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COMPUTADORA?</a:t>
            </a:r>
            <a:endParaRPr sz="1600">
              <a:latin typeface="Calibri"/>
              <a:cs typeface="Calibri"/>
            </a:endParaRPr>
          </a:p>
          <a:p>
            <a:pPr marL="27940" marR="5080" indent="-6350" algn="just">
              <a:lnSpc>
                <a:spcPct val="98800"/>
              </a:lnSpc>
              <a:spcBef>
                <a:spcPts val="720"/>
              </a:spcBef>
            </a:pPr>
            <a:r>
              <a:rPr sz="1200" i="1" spc="-5" dirty="0">
                <a:latin typeface="Calibri"/>
                <a:cs typeface="Calibri"/>
              </a:rPr>
              <a:t>La computadora </a:t>
            </a:r>
            <a:r>
              <a:rPr sz="1200" i="1" dirty="0">
                <a:latin typeface="Calibri"/>
                <a:cs typeface="Calibri"/>
              </a:rPr>
              <a:t>le </a:t>
            </a:r>
            <a:r>
              <a:rPr sz="1200" i="1" spc="-5" dirty="0">
                <a:latin typeface="Calibri"/>
                <a:cs typeface="Calibri"/>
              </a:rPr>
              <a:t>sirve al hombre como una valiosa herramienta para realizar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simplificar </a:t>
            </a:r>
            <a:r>
              <a:rPr sz="1200" i="1" spc="-10" dirty="0">
                <a:latin typeface="Calibri"/>
                <a:cs typeface="Calibri"/>
              </a:rPr>
              <a:t>muchas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actividades.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sí</a:t>
            </a:r>
            <a:r>
              <a:rPr sz="1200" i="1" dirty="0">
                <a:latin typeface="Calibri"/>
                <a:cs typeface="Calibri"/>
              </a:rPr>
              <a:t> 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dispositivo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electrónico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capaz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interpretar</a:t>
            </a:r>
            <a:r>
              <a:rPr sz="1200" i="1" dirty="0">
                <a:latin typeface="Calibri"/>
                <a:cs typeface="Calibri"/>
              </a:rPr>
              <a:t> 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ejecutar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comandos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programados</a:t>
            </a:r>
            <a:r>
              <a:rPr sz="1200" i="1" dirty="0">
                <a:latin typeface="Calibri"/>
                <a:cs typeface="Calibri"/>
              </a:rPr>
              <a:t> para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realizar en</a:t>
            </a:r>
            <a:r>
              <a:rPr sz="1200" i="1" spc="-5" dirty="0">
                <a:latin typeface="Calibri"/>
                <a:cs typeface="Calibri"/>
              </a:rPr>
              <a:t> forma general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funciones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de:</a:t>
            </a:r>
            <a:endParaRPr sz="1200">
              <a:latin typeface="Calibri"/>
              <a:cs typeface="Calibri"/>
            </a:endParaRPr>
          </a:p>
          <a:p>
            <a:pPr marL="471170" lvl="1" indent="-180340" algn="just">
              <a:lnSpc>
                <a:spcPts val="1430"/>
              </a:lnSpc>
              <a:buFont typeface="Calibri"/>
              <a:buChar char="•"/>
              <a:tabLst>
                <a:tab pos="471805" algn="l"/>
              </a:tabLst>
            </a:pP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entrada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receptora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información.</a:t>
            </a:r>
            <a:endParaRPr sz="1200">
              <a:latin typeface="Calibri"/>
              <a:cs typeface="Calibri"/>
            </a:endParaRPr>
          </a:p>
          <a:p>
            <a:pPr marL="471170" lvl="1" indent="-180340" algn="just">
              <a:lnSpc>
                <a:spcPct val="100000"/>
              </a:lnSpc>
              <a:spcBef>
                <a:spcPts val="145"/>
              </a:spcBef>
              <a:buFont typeface="Calibri"/>
              <a:buChar char="•"/>
              <a:tabLst>
                <a:tab pos="471805" algn="l"/>
              </a:tabLst>
            </a:pP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cálculo,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lógica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almacenamiento.</a:t>
            </a:r>
            <a:endParaRPr sz="1200">
              <a:latin typeface="Calibri"/>
              <a:cs typeface="Calibri"/>
            </a:endParaRPr>
          </a:p>
          <a:p>
            <a:pPr marL="471170" marR="5715" lvl="1" indent="-180340" algn="just">
              <a:lnSpc>
                <a:spcPct val="98900"/>
              </a:lnSpc>
              <a:spcBef>
                <a:spcPts val="160"/>
              </a:spcBef>
              <a:buFont typeface="Calibri"/>
              <a:buChar char="•"/>
              <a:tabLst>
                <a:tab pos="471805" algn="l"/>
              </a:tabLst>
            </a:pPr>
            <a:r>
              <a:rPr sz="1200" i="1" spc="-5" dirty="0">
                <a:latin typeface="Calibri"/>
                <a:cs typeface="Calibri"/>
              </a:rPr>
              <a:t>En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actualidad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tienen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aplicaciones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más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prácticas,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porque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sirve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solamente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 Computar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calcular, sino para realizar </a:t>
            </a:r>
            <a:r>
              <a:rPr sz="1200" i="1" dirty="0">
                <a:latin typeface="Calibri"/>
                <a:cs typeface="Calibri"/>
              </a:rPr>
              <a:t>múltiples </a:t>
            </a:r>
            <a:r>
              <a:rPr sz="1200" i="1" spc="-5" dirty="0">
                <a:latin typeface="Calibri"/>
                <a:cs typeface="Calibri"/>
              </a:rPr>
              <a:t>procesos sobre los datos proporcionados,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tales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clasificar</a:t>
            </a:r>
            <a:r>
              <a:rPr sz="1200" i="1" dirty="0">
                <a:latin typeface="Calibri"/>
                <a:cs typeface="Calibri"/>
              </a:rPr>
              <a:t> u </a:t>
            </a:r>
            <a:r>
              <a:rPr sz="1200" i="1" spc="-5" dirty="0">
                <a:latin typeface="Calibri"/>
                <a:cs typeface="Calibri"/>
              </a:rPr>
              <a:t>ordenar,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seleccionar,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corregir</a:t>
            </a:r>
            <a:r>
              <a:rPr sz="1200" i="1" dirty="0">
                <a:latin typeface="Calibri"/>
                <a:cs typeface="Calibri"/>
              </a:rPr>
              <a:t> y </a:t>
            </a:r>
            <a:r>
              <a:rPr sz="1200" i="1" spc="-5" dirty="0">
                <a:latin typeface="Calibri"/>
                <a:cs typeface="Calibri"/>
              </a:rPr>
              <a:t>automatizar,</a:t>
            </a:r>
            <a:r>
              <a:rPr sz="1200" i="1" dirty="0">
                <a:latin typeface="Calibri"/>
                <a:cs typeface="Calibri"/>
              </a:rPr>
              <a:t> entre </a:t>
            </a:r>
            <a:r>
              <a:rPr sz="1200" i="1" spc="-5" dirty="0">
                <a:latin typeface="Calibri"/>
                <a:cs typeface="Calibri"/>
              </a:rPr>
              <a:t>otros,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motivos</a:t>
            </a:r>
            <a:r>
              <a:rPr sz="1200" i="1" dirty="0">
                <a:latin typeface="Calibri"/>
                <a:cs typeface="Calibri"/>
              </a:rPr>
              <a:t> en </a:t>
            </a:r>
            <a:r>
              <a:rPr sz="1200" i="1" spc="-5" dirty="0">
                <a:latin typeface="Calibri"/>
                <a:cs typeface="Calibri"/>
              </a:rPr>
              <a:t>Europa su nombre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más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común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ordenador.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97484"/>
            <a:ext cx="4752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¿CUÁLES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SON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LAS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PARTES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NUESTRO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COMPUTADOR?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008" y="6259448"/>
            <a:ext cx="6371590" cy="25558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1200" b="1" i="1" spc="-5" dirty="0">
                <a:latin typeface="Calibri"/>
                <a:cs typeface="Calibri"/>
              </a:rPr>
              <a:t>Dispositivos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5" dirty="0">
                <a:latin typeface="Calibri"/>
                <a:cs typeface="Calibri"/>
              </a:rPr>
              <a:t> entrada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(DE)</a:t>
            </a:r>
            <a:endParaRPr sz="1200">
              <a:latin typeface="Calibri"/>
              <a:cs typeface="Calibri"/>
            </a:endParaRPr>
          </a:p>
          <a:p>
            <a:pPr marL="27940" marR="26034" indent="-6350" algn="just">
              <a:lnSpc>
                <a:spcPct val="98900"/>
              </a:lnSpc>
              <a:spcBef>
                <a:spcPts val="229"/>
              </a:spcBef>
            </a:pPr>
            <a:r>
              <a:rPr sz="1200" i="1" spc="-5" dirty="0">
                <a:latin typeface="Calibri"/>
                <a:cs typeface="Calibri"/>
              </a:rPr>
              <a:t>Los dispositivos de entrada </a:t>
            </a:r>
            <a:r>
              <a:rPr sz="1200" i="1" dirty="0">
                <a:latin typeface="Calibri"/>
                <a:cs typeface="Calibri"/>
              </a:rPr>
              <a:t>son </a:t>
            </a:r>
            <a:r>
              <a:rPr sz="1200" i="1" spc="-5" dirty="0">
                <a:latin typeface="Calibri"/>
                <a:cs typeface="Calibri"/>
              </a:rPr>
              <a:t>aquellos al través de los cuales se mandan datos </a:t>
            </a:r>
            <a:r>
              <a:rPr sz="1200" i="1" dirty="0">
                <a:latin typeface="Calibri"/>
                <a:cs typeface="Calibri"/>
              </a:rPr>
              <a:t>a la </a:t>
            </a:r>
            <a:r>
              <a:rPr sz="1200" i="1" spc="-5" dirty="0">
                <a:latin typeface="Calibri"/>
                <a:cs typeface="Calibri"/>
              </a:rPr>
              <a:t>unidad central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procesos, </a:t>
            </a:r>
            <a:r>
              <a:rPr sz="1200" i="1" dirty="0">
                <a:latin typeface="Calibri"/>
                <a:cs typeface="Calibri"/>
              </a:rPr>
              <a:t>por lo que </a:t>
            </a:r>
            <a:r>
              <a:rPr sz="1200" i="1" spc="-5" dirty="0">
                <a:latin typeface="Calibri"/>
                <a:cs typeface="Calibri"/>
              </a:rPr>
              <a:t>su </a:t>
            </a:r>
            <a:r>
              <a:rPr sz="1200" i="1" dirty="0">
                <a:latin typeface="Calibri"/>
                <a:cs typeface="Calibri"/>
              </a:rPr>
              <a:t>función es </a:t>
            </a:r>
            <a:r>
              <a:rPr sz="1200" i="1" spc="-5" dirty="0">
                <a:latin typeface="Calibri"/>
                <a:cs typeface="Calibri"/>
              </a:rPr>
              <a:t>eminentemente emisora. Algunos de </a:t>
            </a:r>
            <a:r>
              <a:rPr sz="1200" i="1" dirty="0">
                <a:latin typeface="Calibri"/>
                <a:cs typeface="Calibri"/>
              </a:rPr>
              <a:t>los </a:t>
            </a:r>
            <a:r>
              <a:rPr sz="1200" i="1" spc="-5" dirty="0">
                <a:latin typeface="Calibri"/>
                <a:cs typeface="Calibri"/>
              </a:rPr>
              <a:t>dispositivos de entrada más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conocidos son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teclado,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manejador de discos magnéticos,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reproductora de cinta magnética,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ratón,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digitalizador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(scanner),</a:t>
            </a:r>
            <a:r>
              <a:rPr sz="1200" i="1" dirty="0">
                <a:latin typeface="Calibri"/>
                <a:cs typeface="Calibri"/>
              </a:rPr>
              <a:t> el </a:t>
            </a:r>
            <a:r>
              <a:rPr sz="1200" i="1" spc="-5" dirty="0">
                <a:latin typeface="Calibri"/>
                <a:cs typeface="Calibri"/>
              </a:rPr>
              <a:t>lector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óptico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código 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barras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lápiz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óptico</a:t>
            </a:r>
            <a:r>
              <a:rPr sz="1200" i="1" dirty="0">
                <a:latin typeface="Calibri"/>
                <a:cs typeface="Calibri"/>
              </a:rPr>
              <a:t> entre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otros.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200" b="1" i="1" spc="-5" dirty="0">
                <a:latin typeface="Calibri"/>
                <a:cs typeface="Calibri"/>
              </a:rPr>
              <a:t>Dispositivos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5" dirty="0">
                <a:latin typeface="Calibri"/>
                <a:cs typeface="Calibri"/>
              </a:rPr>
              <a:t> salida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(DS)</a:t>
            </a:r>
            <a:endParaRPr sz="1200">
              <a:latin typeface="Calibri"/>
              <a:cs typeface="Calibri"/>
            </a:endParaRPr>
          </a:p>
          <a:p>
            <a:pPr marL="18415" marR="5080" indent="-6350" algn="just">
              <a:lnSpc>
                <a:spcPct val="96000"/>
              </a:lnSpc>
              <a:spcBef>
                <a:spcPts val="250"/>
              </a:spcBef>
            </a:pPr>
            <a:r>
              <a:rPr sz="1200" spc="-5" dirty="0">
                <a:latin typeface="Calibri"/>
                <a:cs typeface="Calibri"/>
              </a:rPr>
              <a:t>Los dispositivos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salida son aquellos que reciben información de </a:t>
            </a:r>
            <a:r>
              <a:rPr sz="1200" spc="-1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computadora, su función </a:t>
            </a:r>
            <a:r>
              <a:rPr sz="1200" dirty="0">
                <a:latin typeface="Calibri"/>
                <a:cs typeface="Calibri"/>
              </a:rPr>
              <a:t>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eminentemente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receptora</a:t>
            </a:r>
            <a:r>
              <a:rPr sz="1200" dirty="0">
                <a:latin typeface="Calibri"/>
                <a:cs typeface="Calibri"/>
              </a:rPr>
              <a:t> 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ende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están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imposibilitados</a:t>
            </a:r>
            <a:r>
              <a:rPr sz="1200" dirty="0">
                <a:latin typeface="Calibri"/>
                <a:cs typeface="Calibri"/>
              </a:rPr>
              <a:t> para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enviar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información.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Entre</a:t>
            </a:r>
            <a:r>
              <a:rPr sz="1200" dirty="0">
                <a:latin typeface="Calibri"/>
                <a:cs typeface="Calibri"/>
              </a:rPr>
              <a:t> los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dispositivos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salida más conocidos están: </a:t>
            </a:r>
            <a:r>
              <a:rPr sz="1200" spc="-1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impresora (matriz, cadena, </a:t>
            </a:r>
            <a:r>
              <a:rPr sz="1200" dirty="0">
                <a:latin typeface="Calibri"/>
                <a:cs typeface="Calibri"/>
              </a:rPr>
              <a:t>margarita, </a:t>
            </a:r>
            <a:r>
              <a:rPr sz="1200" spc="-5" dirty="0">
                <a:latin typeface="Calibri"/>
                <a:cs typeface="Calibri"/>
              </a:rPr>
              <a:t>láser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de chorro </a:t>
            </a:r>
            <a:r>
              <a:rPr sz="1200" dirty="0">
                <a:latin typeface="Calibri"/>
                <a:cs typeface="Calibri"/>
              </a:rPr>
              <a:t> de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tinta),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delineador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(plotter),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grabadora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cinta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magnética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discos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magnéticos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pantalla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monitor.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i="1" dirty="0">
                <a:latin typeface="Calibri"/>
                <a:cs typeface="Calibri"/>
              </a:rPr>
              <a:t>El</a:t>
            </a:r>
            <a:r>
              <a:rPr sz="1200" b="1" i="1" spc="-3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Mouse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0392" y="984250"/>
            <a:ext cx="3621024" cy="2715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3450" y="3865626"/>
            <a:ext cx="3107690" cy="21475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10634" y="9152331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1939797"/>
            <a:ext cx="6373495" cy="1248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415" marR="5080" indent="-6350" algn="just">
              <a:lnSpc>
                <a:spcPct val="96400"/>
              </a:lnSpc>
              <a:spcBef>
                <a:spcPts val="150"/>
              </a:spcBef>
            </a:pPr>
            <a:r>
              <a:rPr sz="1200" spc="-5" dirty="0">
                <a:latin typeface="Calibri"/>
                <a:cs typeface="Calibri"/>
              </a:rPr>
              <a:t>El mouse (del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inglés</a:t>
            </a:r>
            <a:r>
              <a:rPr sz="1200" spc="-5" dirty="0">
                <a:latin typeface="Calibri"/>
                <a:cs typeface="Calibri"/>
                <a:hlinkClick r:id="rId2"/>
              </a:rPr>
              <a:t>, </a:t>
            </a:r>
            <a:r>
              <a:rPr sz="1200" spc="-5" dirty="0">
                <a:latin typeface="Calibri"/>
                <a:cs typeface="Calibri"/>
              </a:rPr>
              <a:t>pronunciado </a:t>
            </a:r>
            <a:r>
              <a:rPr sz="1200" dirty="0">
                <a:latin typeface="Calibri"/>
                <a:cs typeface="Calibri"/>
              </a:rPr>
              <a:t>[ ma s ]) o </a:t>
            </a:r>
            <a:r>
              <a:rPr sz="1200" spc="-5" dirty="0">
                <a:latin typeface="Calibri"/>
                <a:cs typeface="Calibri"/>
              </a:rPr>
              <a:t>ratón </a:t>
            </a:r>
            <a:r>
              <a:rPr sz="1200" dirty="0">
                <a:latin typeface="Calibri"/>
                <a:cs typeface="Calibri"/>
              </a:rPr>
              <a:t>es un ˈ ʊ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periférico</a:t>
            </a:r>
            <a:r>
              <a:rPr sz="1200" spc="-5" dirty="0">
                <a:latin typeface="Calibri"/>
                <a:cs typeface="Calibri"/>
                <a:hlinkClick r:id="rId3"/>
              </a:rPr>
              <a:t>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computadora</a:t>
            </a:r>
            <a:r>
              <a:rPr sz="1200" spc="-5" dirty="0"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uso manual,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generalmente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fabricado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plástico</a:t>
            </a:r>
            <a:r>
              <a:rPr sz="1200" spc="-5" dirty="0">
                <a:latin typeface="Calibri"/>
                <a:cs typeface="Calibri"/>
                <a:hlinkClick r:id="rId5"/>
              </a:rPr>
              <a:t>,</a:t>
            </a:r>
            <a:r>
              <a:rPr sz="1200" spc="-30" dirty="0">
                <a:latin typeface="Calibri"/>
                <a:cs typeface="Calibri"/>
                <a:hlinkClick r:id="rId5"/>
              </a:rPr>
              <a:t> </a:t>
            </a:r>
            <a:r>
              <a:rPr sz="1200" spc="-5" dirty="0">
                <a:latin typeface="Calibri"/>
                <a:cs typeface="Calibri"/>
              </a:rPr>
              <a:t>utilizado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entrada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control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datos.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utiliza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manos</a:t>
            </a:r>
            <a:r>
              <a:rPr sz="1200" spc="-50" dirty="0">
                <a:latin typeface="Calibri"/>
                <a:cs typeface="Calibri"/>
                <a:hlinkClick r:id="rId6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usuario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detecta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movimiento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relativo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dos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dimensiones</a:t>
            </a:r>
            <a:r>
              <a:rPr sz="1200" spc="-30" dirty="0">
                <a:latin typeface="Calibri"/>
                <a:cs typeface="Calibri"/>
                <a:hlinkClick r:id="rId7"/>
              </a:rPr>
              <a:t> </a:t>
            </a:r>
            <a:r>
              <a:rPr sz="1200" spc="-5" dirty="0">
                <a:latin typeface="Calibri"/>
                <a:cs typeface="Calibri"/>
              </a:rPr>
              <a:t>por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superficie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horizontal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apoya,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reflejándose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habitualmente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través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puntero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flecha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monitor</a:t>
            </a:r>
            <a:r>
              <a:rPr sz="1200" spc="-5" dirty="0">
                <a:latin typeface="Calibri"/>
                <a:cs typeface="Calibri"/>
                <a:hlinkClick r:id="rId8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200" b="1" i="1" dirty="0">
                <a:latin typeface="Calibri"/>
                <a:cs typeface="Calibri"/>
              </a:rPr>
              <a:t>El</a:t>
            </a:r>
            <a:r>
              <a:rPr sz="1200" b="1" i="1" spc="-4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Teclado.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51" y="4338954"/>
            <a:ext cx="6342380" cy="23742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 marR="5080" indent="-6350" algn="just">
              <a:lnSpc>
                <a:spcPct val="98700"/>
              </a:lnSpc>
              <a:spcBef>
                <a:spcPts val="114"/>
              </a:spcBef>
            </a:pPr>
            <a:r>
              <a:rPr sz="1200" i="1" spc="-5" dirty="0">
                <a:latin typeface="Calibri"/>
                <a:cs typeface="Calibri"/>
              </a:rPr>
              <a:t>El teclado de computadora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-5" dirty="0">
                <a:latin typeface="Calibri"/>
                <a:cs typeface="Calibri"/>
              </a:rPr>
              <a:t>un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periférico</a:t>
            </a:r>
            <a:r>
              <a:rPr sz="1200" i="1" spc="-5" dirty="0">
                <a:latin typeface="Calibri"/>
                <a:cs typeface="Calibri"/>
                <a:hlinkClick r:id="rId9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utilizado para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introducción de órdenes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datos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una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computadora</a:t>
            </a:r>
            <a:r>
              <a:rPr sz="1200" i="1" spc="-5" dirty="0">
                <a:latin typeface="Calibri"/>
                <a:cs typeface="Calibri"/>
                <a:hlinkClick r:id="rId4"/>
              </a:rPr>
              <a:t>.</a:t>
            </a:r>
            <a:r>
              <a:rPr sz="1200" i="1" dirty="0">
                <a:latin typeface="Calibri"/>
                <a:cs typeface="Calibri"/>
              </a:rPr>
              <a:t> Existen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distintas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disposiciones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teclado,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puedan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utilizar</a:t>
            </a:r>
            <a:r>
              <a:rPr sz="1200" i="1" dirty="0">
                <a:latin typeface="Calibri"/>
                <a:cs typeface="Calibri"/>
              </a:rPr>
              <a:t> 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diversos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lenguajes. El tipo estándar de teclado inglés se conoce como</a:t>
            </a:r>
            <a:r>
              <a:rPr sz="1200" i="1" spc="260" dirty="0">
                <a:latin typeface="Calibri"/>
                <a:cs typeface="Calibri"/>
              </a:rPr>
              <a:t>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QWERTY</a:t>
            </a:r>
            <a:r>
              <a:rPr sz="1200" i="1" spc="-5" dirty="0">
                <a:latin typeface="Calibri"/>
                <a:cs typeface="Calibri"/>
                <a:hlinkClick r:id="rId10"/>
              </a:rPr>
              <a:t>. </a:t>
            </a:r>
            <a:r>
              <a:rPr sz="1200" i="1" spc="-5" dirty="0">
                <a:latin typeface="Calibri"/>
                <a:cs typeface="Calibri"/>
              </a:rPr>
              <a:t>Denominación de los teclados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computadora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máquinas de escribir</a:t>
            </a:r>
            <a:r>
              <a:rPr sz="1200" i="1" spc="-5" dirty="0">
                <a:latin typeface="Calibri"/>
                <a:cs typeface="Calibri"/>
                <a:hlinkClick r:id="rId11"/>
              </a:rPr>
              <a:t> </a:t>
            </a:r>
            <a:r>
              <a:rPr sz="1200" i="1" dirty="0">
                <a:latin typeface="Calibri"/>
                <a:cs typeface="Calibri"/>
              </a:rPr>
              <a:t>que </a:t>
            </a:r>
            <a:r>
              <a:rPr sz="1200" i="1" spc="-5" dirty="0">
                <a:latin typeface="Calibri"/>
                <a:cs typeface="Calibri"/>
              </a:rPr>
              <a:t>se utilizan habitualmente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los países occidentales, con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alfabeto latino. Las siglas corresponden </a:t>
            </a:r>
            <a:r>
              <a:rPr sz="1200" i="1" dirty="0">
                <a:latin typeface="Calibri"/>
                <a:cs typeface="Calibri"/>
              </a:rPr>
              <a:t>a </a:t>
            </a:r>
            <a:r>
              <a:rPr sz="1200" i="1" spc="-5" dirty="0">
                <a:latin typeface="Calibri"/>
                <a:cs typeface="Calibri"/>
              </a:rPr>
              <a:t>las primeras letras del teclado, comenzando </a:t>
            </a:r>
            <a:r>
              <a:rPr sz="1200" i="1" dirty="0">
                <a:latin typeface="Calibri"/>
                <a:cs typeface="Calibri"/>
              </a:rPr>
              <a:t>por la </a:t>
            </a:r>
            <a:r>
              <a:rPr sz="1200" i="1" spc="-5" dirty="0">
                <a:latin typeface="Calibri"/>
                <a:cs typeface="Calibri"/>
              </a:rPr>
              <a:t>izquierda </a:t>
            </a:r>
            <a:r>
              <a:rPr sz="1200" i="1" dirty="0">
                <a:latin typeface="Calibri"/>
                <a:cs typeface="Calibri"/>
              </a:rPr>
              <a:t> en la fila </a:t>
            </a:r>
            <a:r>
              <a:rPr sz="1200" i="1" spc="-5" dirty="0">
                <a:latin typeface="Calibri"/>
                <a:cs typeface="Calibri"/>
              </a:rPr>
              <a:t>superior. El teclado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español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5" dirty="0">
                <a:latin typeface="Calibri"/>
                <a:cs typeface="Calibri"/>
              </a:rPr>
              <a:t>su </a:t>
            </a:r>
            <a:r>
              <a:rPr sz="1200" i="1" spc="-5" dirty="0">
                <a:latin typeface="Calibri"/>
                <a:cs typeface="Calibri"/>
              </a:rPr>
              <a:t>variante latinoamericana </a:t>
            </a:r>
            <a:r>
              <a:rPr sz="1200" i="1" dirty="0">
                <a:latin typeface="Calibri"/>
                <a:cs typeface="Calibri"/>
              </a:rPr>
              <a:t>son </a:t>
            </a:r>
            <a:r>
              <a:rPr sz="1200" i="1" spc="-5" dirty="0">
                <a:latin typeface="Calibri"/>
                <a:cs typeface="Calibri"/>
              </a:rPr>
              <a:t>teclados QWERTY que se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diferencian del inglés </a:t>
            </a:r>
            <a:r>
              <a:rPr sz="1200" i="1" dirty="0">
                <a:latin typeface="Calibri"/>
                <a:cs typeface="Calibri"/>
              </a:rPr>
              <a:t>por </a:t>
            </a:r>
            <a:r>
              <a:rPr sz="1200" i="1" spc="-5" dirty="0">
                <a:latin typeface="Calibri"/>
                <a:cs typeface="Calibri"/>
              </a:rPr>
              <a:t>presentar </a:t>
            </a:r>
            <a:r>
              <a:rPr sz="1200" i="1" dirty="0">
                <a:latin typeface="Calibri"/>
                <a:cs typeface="Calibri"/>
              </a:rPr>
              <a:t>la letra "ñ" y </a:t>
            </a:r>
            <a:r>
              <a:rPr sz="1200" i="1" spc="-5" dirty="0">
                <a:latin typeface="Calibri"/>
                <a:cs typeface="Calibri"/>
              </a:rPr>
              <a:t>"Ñ"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su distribución de </a:t>
            </a:r>
            <a:r>
              <a:rPr sz="1200" i="1" dirty="0">
                <a:latin typeface="Calibri"/>
                <a:cs typeface="Calibri"/>
              </a:rPr>
              <a:t>teclas. </a:t>
            </a:r>
            <a:r>
              <a:rPr sz="1200" i="1" spc="-5" dirty="0">
                <a:latin typeface="Calibri"/>
                <a:cs typeface="Calibri"/>
              </a:rPr>
              <a:t>Se han </a:t>
            </a:r>
            <a:r>
              <a:rPr sz="1200" i="1" dirty="0">
                <a:latin typeface="Calibri"/>
                <a:cs typeface="Calibri"/>
              </a:rPr>
              <a:t>sugerido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distintas alternativas </a:t>
            </a:r>
            <a:r>
              <a:rPr sz="1200" i="1" dirty="0">
                <a:latin typeface="Calibri"/>
                <a:cs typeface="Calibri"/>
              </a:rPr>
              <a:t>a la </a:t>
            </a:r>
            <a:r>
              <a:rPr sz="1200" i="1" spc="-5" dirty="0">
                <a:latin typeface="Calibri"/>
                <a:cs typeface="Calibri"/>
              </a:rPr>
              <a:t>disposición de teclado QWERTY, indicando ventajas tales como mayores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velocidades de tecleado. La alternativa más famosa </a:t>
            </a:r>
            <a:r>
              <a:rPr sz="1200" i="1" dirty="0">
                <a:latin typeface="Calibri"/>
                <a:cs typeface="Calibri"/>
              </a:rPr>
              <a:t>es el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Teclado Simplificado Dvorak</a:t>
            </a:r>
            <a:r>
              <a:rPr sz="1200" i="1" spc="-5" dirty="0">
                <a:latin typeface="Calibri"/>
                <a:cs typeface="Calibri"/>
                <a:hlinkClick r:id="rId12"/>
              </a:rPr>
              <a:t>. </a:t>
            </a:r>
            <a:r>
              <a:rPr sz="1200" i="1" spc="-5" dirty="0">
                <a:latin typeface="Calibri"/>
                <a:cs typeface="Calibri"/>
              </a:rPr>
              <a:t>Sólo las </a:t>
            </a:r>
            <a:r>
              <a:rPr sz="1200" i="1" dirty="0">
                <a:latin typeface="Calibri"/>
                <a:cs typeface="Calibri"/>
              </a:rPr>
              <a:t>teclas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etiquetadas con una </a:t>
            </a:r>
            <a:r>
              <a:rPr sz="1200" i="1" dirty="0">
                <a:latin typeface="Calibri"/>
                <a:cs typeface="Calibri"/>
              </a:rPr>
              <a:t>letra en </a:t>
            </a:r>
            <a:r>
              <a:rPr sz="1200" i="1" spc="-5" dirty="0">
                <a:latin typeface="Calibri"/>
                <a:cs typeface="Calibri"/>
              </a:rPr>
              <a:t>mayúscula </a:t>
            </a:r>
            <a:r>
              <a:rPr sz="1200" i="1" dirty="0">
                <a:latin typeface="Calibri"/>
                <a:cs typeface="Calibri"/>
              </a:rPr>
              <a:t>pueden </a:t>
            </a:r>
            <a:r>
              <a:rPr sz="1200" i="1" spc="-5" dirty="0">
                <a:latin typeface="Calibri"/>
                <a:cs typeface="Calibri"/>
              </a:rPr>
              <a:t>ofrecer ambos tipos: mayúsculas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minúsculas. Para </a:t>
            </a:r>
            <a:r>
              <a:rPr sz="1200" i="1" dirty="0">
                <a:latin typeface="Calibri"/>
                <a:cs typeface="Calibri"/>
              </a:rPr>
              <a:t> teclear </a:t>
            </a:r>
            <a:r>
              <a:rPr sz="1200" i="1" spc="-5" dirty="0">
                <a:latin typeface="Calibri"/>
                <a:cs typeface="Calibri"/>
              </a:rPr>
              <a:t>un símbolo </a:t>
            </a:r>
            <a:r>
              <a:rPr sz="1200" i="1" dirty="0">
                <a:latin typeface="Calibri"/>
                <a:cs typeface="Calibri"/>
              </a:rPr>
              <a:t>que </a:t>
            </a:r>
            <a:r>
              <a:rPr sz="1200" i="1" spc="5" dirty="0">
                <a:latin typeface="Calibri"/>
                <a:cs typeface="Calibri"/>
              </a:rPr>
              <a:t>se </a:t>
            </a:r>
            <a:r>
              <a:rPr sz="1200" i="1" spc="-5" dirty="0">
                <a:latin typeface="Calibri"/>
                <a:cs typeface="Calibri"/>
              </a:rPr>
              <a:t>encuentra </a:t>
            </a:r>
            <a:r>
              <a:rPr sz="1200" i="1" dirty="0">
                <a:latin typeface="Calibri"/>
                <a:cs typeface="Calibri"/>
              </a:rPr>
              <a:t>en la parte </a:t>
            </a:r>
            <a:r>
              <a:rPr sz="1200" i="1" spc="-5" dirty="0">
                <a:latin typeface="Calibri"/>
                <a:cs typeface="Calibri"/>
              </a:rPr>
              <a:t>superior izquierda de </a:t>
            </a:r>
            <a:r>
              <a:rPr sz="1200" i="1" dirty="0">
                <a:latin typeface="Calibri"/>
                <a:cs typeface="Calibri"/>
              </a:rPr>
              <a:t>una tecla, </a:t>
            </a:r>
            <a:r>
              <a:rPr sz="1200" i="1" spc="-5" dirty="0">
                <a:latin typeface="Calibri"/>
                <a:cs typeface="Calibri"/>
              </a:rPr>
              <a:t>se emplea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tecla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mayúsculas, etiquetada como </a:t>
            </a:r>
            <a:r>
              <a:rPr sz="1200" i="1" dirty="0">
                <a:latin typeface="Calibri"/>
                <a:cs typeface="Calibri"/>
              </a:rPr>
              <a:t>"↑". </a:t>
            </a:r>
            <a:r>
              <a:rPr sz="1200" i="1" spc="-5" dirty="0">
                <a:latin typeface="Calibri"/>
                <a:cs typeface="Calibri"/>
              </a:rPr>
              <a:t>Para </a:t>
            </a:r>
            <a:r>
              <a:rPr sz="1200" i="1" dirty="0">
                <a:latin typeface="Calibri"/>
                <a:cs typeface="Calibri"/>
              </a:rPr>
              <a:t>teclear </a:t>
            </a:r>
            <a:r>
              <a:rPr sz="1200" i="1" spc="-5" dirty="0">
                <a:latin typeface="Calibri"/>
                <a:cs typeface="Calibri"/>
              </a:rPr>
              <a:t>un símbolo que se encuentra </a:t>
            </a:r>
            <a:r>
              <a:rPr sz="1200" i="1" dirty="0">
                <a:latin typeface="Calibri"/>
                <a:cs typeface="Calibri"/>
              </a:rPr>
              <a:t>en la parte </a:t>
            </a:r>
            <a:r>
              <a:rPr sz="1200" i="1" spc="-5" dirty="0">
                <a:latin typeface="Calibri"/>
                <a:cs typeface="Calibri"/>
              </a:rPr>
              <a:t>inferior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derecha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 </a:t>
            </a:r>
            <a:r>
              <a:rPr sz="1200" i="1" dirty="0">
                <a:latin typeface="Calibri"/>
                <a:cs typeface="Calibri"/>
              </a:rPr>
              <a:t>tecla,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emplea</a:t>
            </a:r>
            <a:r>
              <a:rPr sz="1200" i="1" dirty="0">
                <a:latin typeface="Calibri"/>
                <a:cs typeface="Calibri"/>
              </a:rPr>
              <a:t> la tecla</a:t>
            </a:r>
            <a:r>
              <a:rPr sz="1200" i="1" spc="-5" dirty="0">
                <a:latin typeface="Calibri"/>
                <a:cs typeface="Calibri"/>
              </a:rPr>
              <a:t> Alt-Gr.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151" y="7218426"/>
            <a:ext cx="788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Calibri"/>
                <a:cs typeface="Calibri"/>
              </a:rPr>
              <a:t>El</a:t>
            </a:r>
            <a:r>
              <a:rPr sz="1400" b="1" i="1" spc="-6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monitor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151" y="8838386"/>
            <a:ext cx="6343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Calibri"/>
                <a:cs typeface="Calibri"/>
              </a:rPr>
              <a:t>El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monitor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parte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del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ordenador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que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muchas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veces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le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damos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importancia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merece.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89054" y="896635"/>
            <a:ext cx="1012725" cy="5688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43529" y="3288741"/>
            <a:ext cx="2086610" cy="8565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27020" y="7472451"/>
            <a:ext cx="2310130" cy="13741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10634" y="9152331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94435"/>
            <a:ext cx="6350635" cy="3604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715" indent="8890">
              <a:lnSpc>
                <a:spcPct val="97300"/>
              </a:lnSpc>
              <a:spcBef>
                <a:spcPts val="135"/>
              </a:spcBef>
            </a:pPr>
            <a:r>
              <a:rPr sz="1200" i="1" spc="-5" dirty="0">
                <a:latin typeface="Calibri"/>
                <a:cs typeface="Calibri"/>
              </a:rPr>
              <a:t>Hay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tener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cuenta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junto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teclado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ratón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partes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interactúan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nuestro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cuerpo,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que si no </a:t>
            </a:r>
            <a:r>
              <a:rPr sz="1200" i="1" dirty="0">
                <a:latin typeface="Calibri"/>
                <a:cs typeface="Calibri"/>
              </a:rPr>
              <a:t>le </a:t>
            </a:r>
            <a:r>
              <a:rPr sz="1200" i="1" spc="-5" dirty="0">
                <a:latin typeface="Calibri"/>
                <a:cs typeface="Calibri"/>
              </a:rPr>
              <a:t>prestamos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atención debida, podremos llegar </a:t>
            </a:r>
            <a:r>
              <a:rPr sz="1200" i="1" dirty="0">
                <a:latin typeface="Calibri"/>
                <a:cs typeface="Calibri"/>
              </a:rPr>
              <a:t>incluso a </a:t>
            </a:r>
            <a:r>
              <a:rPr sz="1200" i="1" spc="-5" dirty="0">
                <a:latin typeface="Calibri"/>
                <a:cs typeface="Calibri"/>
              </a:rPr>
              <a:t>perjudicar nuestra salud. </a:t>
            </a:r>
            <a:r>
              <a:rPr sz="1200" i="1" spc="-2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Evidentemente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</a:t>
            </a:r>
            <a:r>
              <a:rPr sz="1200" i="1" dirty="0">
                <a:latin typeface="Calibri"/>
                <a:cs typeface="Calibri"/>
              </a:rPr>
              <a:t> 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caso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personas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hacen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esporádico,</a:t>
            </a:r>
            <a:r>
              <a:rPr sz="1200" i="1" dirty="0">
                <a:latin typeface="Calibri"/>
                <a:cs typeface="Calibri"/>
              </a:rPr>
              <a:t> pero </a:t>
            </a:r>
            <a:r>
              <a:rPr sz="1200" i="1" spc="-5" dirty="0">
                <a:latin typeface="Calibri"/>
                <a:cs typeface="Calibri"/>
              </a:rPr>
              <a:t>si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programadores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impenitentes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5" dirty="0">
                <a:latin typeface="Calibri"/>
                <a:cs typeface="Calibri"/>
              </a:rPr>
              <a:t> navegadores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incansables,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puedan </a:t>
            </a:r>
            <a:r>
              <a:rPr sz="1200" i="1" spc="-5" dirty="0">
                <a:latin typeface="Calibri"/>
                <a:cs typeface="Calibri"/>
              </a:rPr>
              <a:t>pasarse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muchas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horas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diarias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frente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pantalla.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200" i="1" spc="-5" dirty="0">
                <a:latin typeface="Calibri"/>
                <a:cs typeface="Calibri"/>
              </a:rPr>
              <a:t>Vamos</a:t>
            </a:r>
            <a:r>
              <a:rPr sz="1200" i="1" dirty="0">
                <a:latin typeface="Calibri"/>
                <a:cs typeface="Calibri"/>
              </a:rPr>
              <a:t> a </a:t>
            </a:r>
            <a:r>
              <a:rPr sz="1200" i="1" spc="-5" dirty="0">
                <a:latin typeface="Calibri"/>
                <a:cs typeface="Calibri"/>
              </a:rPr>
              <a:t>explicar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parámetros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influyen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 la </a:t>
            </a:r>
            <a:r>
              <a:rPr sz="1200" i="1" spc="-5" dirty="0">
                <a:latin typeface="Calibri"/>
                <a:cs typeface="Calibri"/>
              </a:rPr>
              <a:t>calidad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dirty="0">
                <a:latin typeface="Calibri"/>
                <a:cs typeface="Calibri"/>
              </a:rPr>
              <a:t> monitor:</a:t>
            </a:r>
            <a:endParaRPr sz="1200">
              <a:latin typeface="Calibri"/>
              <a:cs typeface="Calibri"/>
            </a:endParaRPr>
          </a:p>
          <a:p>
            <a:pPr marL="27940" marR="7620" indent="-6350" algn="just">
              <a:lnSpc>
                <a:spcPct val="98800"/>
              </a:lnSpc>
              <a:spcBef>
                <a:spcPts val="150"/>
              </a:spcBef>
            </a:pPr>
            <a:r>
              <a:rPr sz="1200" i="1" spc="-5" dirty="0">
                <a:latin typeface="Calibri"/>
                <a:cs typeface="Calibri"/>
              </a:rPr>
              <a:t>El tamaño de los monitores se mide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pulgadas, al igual que los televisores. Hay que </a:t>
            </a:r>
            <a:r>
              <a:rPr sz="1200" i="1" dirty="0">
                <a:latin typeface="Calibri"/>
                <a:cs typeface="Calibri"/>
              </a:rPr>
              <a:t>tener en </a:t>
            </a:r>
            <a:r>
              <a:rPr sz="1200" i="1" spc="-5" dirty="0">
                <a:latin typeface="Calibri"/>
                <a:cs typeface="Calibri"/>
              </a:rPr>
              <a:t>cuenta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 </a:t>
            </a:r>
            <a:r>
              <a:rPr sz="1200" i="1" dirty="0">
                <a:latin typeface="Calibri"/>
                <a:cs typeface="Calibri"/>
              </a:rPr>
              <a:t>lo </a:t>
            </a:r>
            <a:r>
              <a:rPr sz="1200" i="1" spc="-5" dirty="0">
                <a:latin typeface="Calibri"/>
                <a:cs typeface="Calibri"/>
              </a:rPr>
              <a:t>que se mide </a:t>
            </a:r>
            <a:r>
              <a:rPr sz="1200" i="1" dirty="0">
                <a:latin typeface="Calibri"/>
                <a:cs typeface="Calibri"/>
              </a:rPr>
              <a:t>es la </a:t>
            </a:r>
            <a:r>
              <a:rPr sz="1200" i="1" spc="-5" dirty="0">
                <a:latin typeface="Calibri"/>
                <a:cs typeface="Calibri"/>
              </a:rPr>
              <a:t>longitud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diagonal,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que además estamos hablando de tamaño de </a:t>
            </a:r>
            <a:r>
              <a:rPr sz="1200" i="1" spc="-10" dirty="0">
                <a:latin typeface="Calibri"/>
                <a:cs typeface="Calibri"/>
              </a:rPr>
              <a:t>tubo, 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tamaño aprovechable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siempre</a:t>
            </a:r>
            <a:r>
              <a:rPr sz="1200" i="1" dirty="0">
                <a:latin typeface="Calibri"/>
                <a:cs typeface="Calibri"/>
              </a:rPr>
              <a:t> 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menor.</a:t>
            </a:r>
            <a:endParaRPr sz="1200">
              <a:latin typeface="Calibri"/>
              <a:cs typeface="Calibri"/>
            </a:endParaRPr>
          </a:p>
          <a:p>
            <a:pPr marL="27940" marR="7620" indent="-6350" algn="just">
              <a:lnSpc>
                <a:spcPts val="1420"/>
              </a:lnSpc>
              <a:spcBef>
                <a:spcPts val="55"/>
              </a:spcBef>
            </a:pPr>
            <a:r>
              <a:rPr sz="1200" i="1" spc="-5" dirty="0">
                <a:latin typeface="Calibri"/>
                <a:cs typeface="Calibri"/>
              </a:rPr>
              <a:t>El tamaño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-5" dirty="0">
                <a:latin typeface="Calibri"/>
                <a:cs typeface="Calibri"/>
              </a:rPr>
              <a:t>importante porque nos permite </a:t>
            </a:r>
            <a:r>
              <a:rPr sz="1200" i="1" dirty="0">
                <a:latin typeface="Calibri"/>
                <a:cs typeface="Calibri"/>
              </a:rPr>
              <a:t>tener </a:t>
            </a:r>
            <a:r>
              <a:rPr sz="1200" i="1" spc="-5" dirty="0">
                <a:latin typeface="Calibri"/>
                <a:cs typeface="Calibri"/>
              </a:rPr>
              <a:t>varias tareas </a:t>
            </a:r>
            <a:r>
              <a:rPr sz="1200" i="1" dirty="0">
                <a:latin typeface="Calibri"/>
                <a:cs typeface="Calibri"/>
              </a:rPr>
              <a:t>a la vez </a:t>
            </a:r>
            <a:r>
              <a:rPr sz="1200" i="1" spc="-5" dirty="0">
                <a:latin typeface="Calibri"/>
                <a:cs typeface="Calibri"/>
              </a:rPr>
              <a:t>de forma visible,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poder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trabajar con </a:t>
            </a:r>
            <a:r>
              <a:rPr sz="1200" i="1" dirty="0">
                <a:latin typeface="Calibri"/>
                <a:cs typeface="Calibri"/>
              </a:rPr>
              <a:t>ellas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manera cómoda.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libri"/>
              <a:cs typeface="Calibri"/>
            </a:endParaRPr>
          </a:p>
          <a:p>
            <a:pPr marL="27940" marR="5080" indent="-6350" algn="just">
              <a:lnSpc>
                <a:spcPct val="98900"/>
              </a:lnSpc>
            </a:pPr>
            <a:r>
              <a:rPr sz="1200" i="1" spc="-5" dirty="0">
                <a:latin typeface="Calibri"/>
                <a:cs typeface="Calibri"/>
              </a:rPr>
              <a:t>También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importante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caso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manejen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documentos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gran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tamaño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complejidad,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tales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 archivos de CAD, diseño, </a:t>
            </a:r>
            <a:r>
              <a:rPr sz="1200" i="1" dirty="0">
                <a:latin typeface="Calibri"/>
                <a:cs typeface="Calibri"/>
              </a:rPr>
              <a:t>3D, </a:t>
            </a:r>
            <a:r>
              <a:rPr sz="1200" i="1" spc="-5" dirty="0">
                <a:latin typeface="Calibri"/>
                <a:cs typeface="Calibri"/>
              </a:rPr>
              <a:t>etc que requieren de gran detalle. En estos casos son aconsejables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tamaños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21".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7940" marR="8255" indent="-6350" algn="just">
              <a:lnSpc>
                <a:spcPts val="1430"/>
              </a:lnSpc>
            </a:pPr>
            <a:r>
              <a:rPr sz="1200" i="1" spc="-5" dirty="0">
                <a:latin typeface="Calibri"/>
                <a:cs typeface="Calibri"/>
              </a:rPr>
              <a:t>Nunca hemos de aceptar menos de </a:t>
            </a:r>
            <a:r>
              <a:rPr sz="1200" i="1" dirty="0">
                <a:latin typeface="Calibri"/>
                <a:cs typeface="Calibri"/>
              </a:rPr>
              <a:t>15" </a:t>
            </a:r>
            <a:r>
              <a:rPr sz="1200" i="1" spc="-5" dirty="0">
                <a:latin typeface="Calibri"/>
                <a:cs typeface="Calibri"/>
              </a:rPr>
              <a:t>(pulgadas). Hoy </a:t>
            </a:r>
            <a:r>
              <a:rPr sz="1200" i="1" dirty="0">
                <a:latin typeface="Calibri"/>
                <a:cs typeface="Calibri"/>
              </a:rPr>
              <a:t>en día es el </a:t>
            </a:r>
            <a:r>
              <a:rPr sz="1200" i="1" spc="-5" dirty="0">
                <a:latin typeface="Calibri"/>
                <a:cs typeface="Calibri"/>
              </a:rPr>
              <a:t>estándar, </a:t>
            </a:r>
            <a:r>
              <a:rPr sz="1200" i="1" dirty="0">
                <a:latin typeface="Calibri"/>
                <a:cs typeface="Calibri"/>
              </a:rPr>
              <a:t>y es lo </a:t>
            </a:r>
            <a:r>
              <a:rPr sz="1200" i="1" spc="-5" dirty="0">
                <a:latin typeface="Calibri"/>
                <a:cs typeface="Calibri"/>
              </a:rPr>
              <a:t>mínimo exigible,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además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ser</a:t>
            </a:r>
            <a:r>
              <a:rPr sz="1200" i="1" dirty="0">
                <a:latin typeface="Calibri"/>
                <a:cs typeface="Calibri"/>
              </a:rPr>
              <a:t> los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mejor</a:t>
            </a:r>
            <a:r>
              <a:rPr sz="1200" i="1" spc="-5" dirty="0">
                <a:latin typeface="Calibri"/>
                <a:cs typeface="Calibri"/>
              </a:rPr>
              <a:t> precio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ofrecen.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Calibri"/>
                <a:cs typeface="Calibri"/>
              </a:rPr>
              <a:t>Unidad </a:t>
            </a:r>
            <a:r>
              <a:rPr sz="1200" b="1" i="1" spc="-5" dirty="0">
                <a:latin typeface="Calibri"/>
                <a:cs typeface="Calibri"/>
              </a:rPr>
              <a:t>central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procesamiento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(CPU)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51" y="6913244"/>
            <a:ext cx="6343015" cy="21869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15" marR="8890" indent="-6350">
              <a:lnSpc>
                <a:spcPts val="1430"/>
              </a:lnSpc>
              <a:spcBef>
                <a:spcPts val="155"/>
              </a:spcBef>
            </a:pP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encargada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supervisar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secuencia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deben</a:t>
            </a:r>
            <a:r>
              <a:rPr sz="1200" i="1" spc="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realizarse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ejecutar</a:t>
            </a:r>
            <a:r>
              <a:rPr sz="1200" i="1" spc="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instrucción.</a:t>
            </a:r>
            <a:endParaRPr sz="1200">
              <a:latin typeface="Calibri"/>
              <a:cs typeface="Calibri"/>
            </a:endParaRPr>
          </a:p>
          <a:p>
            <a:pPr marL="462280" indent="-450215">
              <a:lnSpc>
                <a:spcPts val="1325"/>
              </a:lnSpc>
              <a:buChar char="-"/>
              <a:tabLst>
                <a:tab pos="462280" algn="l"/>
                <a:tab pos="462915" algn="l"/>
              </a:tabLst>
            </a:pPr>
            <a:r>
              <a:rPr sz="1200" i="1" spc="-5" dirty="0">
                <a:latin typeface="Calibri"/>
                <a:cs typeface="Calibri"/>
              </a:rPr>
              <a:t>Unidad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Aritmética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Lógica,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encargada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realizar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todas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transforman</a:t>
            </a:r>
            <a:endParaRPr sz="1200">
              <a:latin typeface="Calibri"/>
              <a:cs typeface="Calibri"/>
            </a:endParaRPr>
          </a:p>
          <a:p>
            <a:pPr marL="18415" marR="5080">
              <a:lnSpc>
                <a:spcPts val="1390"/>
              </a:lnSpc>
              <a:spcBef>
                <a:spcPts val="65"/>
              </a:spcBef>
            </a:pPr>
            <a:r>
              <a:rPr sz="1200" i="1" spc="-5" dirty="0">
                <a:latin typeface="Calibri"/>
                <a:cs typeface="Calibri"/>
              </a:rPr>
              <a:t>losdatos,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especial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operaciones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matemáticas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suma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resta,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lógicas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negación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afirmación.</a:t>
            </a:r>
            <a:endParaRPr sz="1200">
              <a:latin typeface="Calibri"/>
              <a:cs typeface="Calibri"/>
            </a:endParaRPr>
          </a:p>
          <a:p>
            <a:pPr marL="18415" indent="-6350">
              <a:lnSpc>
                <a:spcPts val="1385"/>
              </a:lnSpc>
              <a:buChar char="-"/>
              <a:tabLst>
                <a:tab pos="462280" algn="l"/>
                <a:tab pos="462915" algn="l"/>
              </a:tabLst>
            </a:pPr>
            <a:r>
              <a:rPr sz="1200" i="1" spc="-5" dirty="0">
                <a:latin typeface="Calibri"/>
                <a:cs typeface="Calibri"/>
              </a:rPr>
              <a:t>Registro,</a:t>
            </a:r>
            <a:r>
              <a:rPr sz="1200" i="1" spc="30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3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donde</a:t>
            </a:r>
            <a:r>
              <a:rPr sz="1200" i="1" spc="3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3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almacenan</a:t>
            </a:r>
            <a:r>
              <a:rPr sz="1200" i="1" spc="3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spc="30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datos</a:t>
            </a:r>
            <a:r>
              <a:rPr sz="1200" i="1" spc="30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más</a:t>
            </a:r>
            <a:r>
              <a:rPr sz="1200" i="1" spc="30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importantes</a:t>
            </a:r>
            <a:r>
              <a:rPr sz="1200" i="1" spc="3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durante</a:t>
            </a:r>
            <a:r>
              <a:rPr sz="1200" i="1" spc="3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3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ejecución</a:t>
            </a:r>
            <a:r>
              <a:rPr sz="1200" i="1" spc="3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3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endParaRPr sz="1200">
              <a:latin typeface="Calibri"/>
              <a:cs typeface="Calibri"/>
            </a:endParaRPr>
          </a:p>
          <a:p>
            <a:pPr marL="18415" marR="6350" algn="just">
              <a:lnSpc>
                <a:spcPct val="98800"/>
              </a:lnSpc>
              <a:spcBef>
                <a:spcPts val="10"/>
              </a:spcBef>
            </a:pPr>
            <a:r>
              <a:rPr sz="1200" i="1" spc="-5" dirty="0">
                <a:latin typeface="Calibri"/>
                <a:cs typeface="Calibri"/>
              </a:rPr>
              <a:t>instrucciones;incluye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registro contador (indica qué instrucción sigue),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registro de instrucción (tiene </a:t>
            </a:r>
            <a:r>
              <a:rPr sz="1200" i="1" dirty="0">
                <a:latin typeface="Calibri"/>
                <a:cs typeface="Calibri"/>
              </a:rPr>
              <a:t> la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instrucción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está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ejecutando),</a:t>
            </a:r>
            <a:r>
              <a:rPr sz="1200" i="1" dirty="0">
                <a:latin typeface="Calibri"/>
                <a:cs typeface="Calibri"/>
              </a:rPr>
              <a:t> 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registro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acumulador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(donde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guardan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resultados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intermedios)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registro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estado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guarda</a:t>
            </a:r>
            <a:r>
              <a:rPr sz="1200" i="1" dirty="0">
                <a:latin typeface="Calibri"/>
                <a:cs typeface="Calibri"/>
              </a:rPr>
              <a:t> avisos: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resultado</a:t>
            </a:r>
            <a:r>
              <a:rPr sz="1200" i="1" dirty="0">
                <a:latin typeface="Calibri"/>
                <a:cs typeface="Calibri"/>
              </a:rPr>
              <a:t> es </a:t>
            </a:r>
            <a:r>
              <a:rPr sz="1200" i="1" spc="-5" dirty="0">
                <a:latin typeface="Calibri"/>
                <a:cs typeface="Calibri"/>
              </a:rPr>
              <a:t>cero,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negativo, </a:t>
            </a:r>
            <a:r>
              <a:rPr sz="1200" i="1" dirty="0"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  <a:p>
            <a:pPr marL="18415" marR="5080" indent="-6350" algn="just">
              <a:lnSpc>
                <a:spcPts val="1430"/>
              </a:lnSpc>
              <a:spcBef>
                <a:spcPts val="30"/>
              </a:spcBef>
              <a:buChar char="-"/>
              <a:tabLst>
                <a:tab pos="462280" algn="l"/>
                <a:tab pos="462915" algn="l"/>
              </a:tabLst>
            </a:pPr>
            <a:r>
              <a:rPr sz="1200" i="1" spc="-5" dirty="0">
                <a:latin typeface="Calibri"/>
                <a:cs typeface="Calibri"/>
              </a:rPr>
              <a:t>Memoria Caché,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-5" dirty="0">
                <a:latin typeface="Calibri"/>
                <a:cs typeface="Calibri"/>
              </a:rPr>
              <a:t>un área de trabajo donde se almacenan grupos </a:t>
            </a:r>
            <a:r>
              <a:rPr sz="1200" i="1" dirty="0">
                <a:latin typeface="Calibri"/>
                <a:cs typeface="Calibri"/>
              </a:rPr>
              <a:t>de </a:t>
            </a:r>
            <a:r>
              <a:rPr sz="1200" i="1" spc="-5" dirty="0">
                <a:latin typeface="Calibri"/>
                <a:cs typeface="Calibri"/>
              </a:rPr>
              <a:t>datos que se </a:t>
            </a:r>
            <a:r>
              <a:rPr sz="1200" i="1" dirty="0">
                <a:latin typeface="Calibri"/>
                <a:cs typeface="Calibri"/>
              </a:rPr>
              <a:t>usan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muyfrecuentemente evitando así </a:t>
            </a:r>
            <a:r>
              <a:rPr sz="1200" i="1" dirty="0">
                <a:latin typeface="Calibri"/>
                <a:cs typeface="Calibri"/>
              </a:rPr>
              <a:t>tener </a:t>
            </a:r>
            <a:r>
              <a:rPr sz="1200" i="1" spc="-5" dirty="0">
                <a:latin typeface="Calibri"/>
                <a:cs typeface="Calibri"/>
              </a:rPr>
              <a:t>que pedirlos </a:t>
            </a:r>
            <a:r>
              <a:rPr sz="1200" i="1" dirty="0">
                <a:latin typeface="Calibri"/>
                <a:cs typeface="Calibri"/>
              </a:rPr>
              <a:t>a la </a:t>
            </a:r>
            <a:r>
              <a:rPr sz="1200" i="1" spc="-5" dirty="0">
                <a:latin typeface="Calibri"/>
                <a:cs typeface="Calibri"/>
              </a:rPr>
              <a:t>memoria principal, </a:t>
            </a:r>
            <a:r>
              <a:rPr sz="1200" i="1" dirty="0">
                <a:latin typeface="Calibri"/>
                <a:cs typeface="Calibri"/>
              </a:rPr>
              <a:t>esta memoria </a:t>
            </a:r>
            <a:r>
              <a:rPr sz="1200" i="1" spc="-5" dirty="0">
                <a:latin typeface="Calibri"/>
                <a:cs typeface="Calibri"/>
              </a:rPr>
              <a:t>se comunica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directamente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memoria principal,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evitando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bus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general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lo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más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rápida.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5809" y="4651375"/>
            <a:ext cx="1152525" cy="198058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4229227"/>
            <a:ext cx="1823720" cy="30480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145"/>
              </a:spcBef>
            </a:pPr>
            <a:r>
              <a:rPr sz="1200" i="1" spc="-5" dirty="0">
                <a:latin typeface="Calibri"/>
                <a:cs typeface="Calibri"/>
              </a:rPr>
              <a:t>Este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componente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halla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instalado </a:t>
            </a:r>
            <a:r>
              <a:rPr sz="1200" i="1" dirty="0">
                <a:latin typeface="Calibri"/>
                <a:cs typeface="Calibri"/>
              </a:rPr>
              <a:t>en una tarjeta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circuitos impresos llamada </a:t>
            </a:r>
            <a:r>
              <a:rPr sz="1200" i="1" dirty="0">
                <a:latin typeface="Calibri"/>
                <a:cs typeface="Calibri"/>
              </a:rPr>
              <a:t> tarjeta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madre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(mother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board)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encuentra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dentro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una caja</a:t>
            </a:r>
            <a:r>
              <a:rPr sz="1200" i="1" dirty="0">
                <a:latin typeface="Calibri"/>
                <a:cs typeface="Calibri"/>
              </a:rPr>
              <a:t> o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gabinete </a:t>
            </a:r>
            <a:r>
              <a:rPr sz="1200" i="1" dirty="0">
                <a:latin typeface="Calibri"/>
                <a:cs typeface="Calibri"/>
              </a:rPr>
              <a:t>metálico </a:t>
            </a:r>
            <a:r>
              <a:rPr sz="1200" i="1" spc="-5" dirty="0">
                <a:latin typeface="Calibri"/>
                <a:cs typeface="Calibri"/>
              </a:rPr>
              <a:t>que </a:t>
            </a:r>
            <a:r>
              <a:rPr sz="1200" i="1" dirty="0">
                <a:latin typeface="Calibri"/>
                <a:cs typeface="Calibri"/>
              </a:rPr>
              <a:t>es el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 regularmente </a:t>
            </a:r>
            <a:r>
              <a:rPr sz="1200" i="1" dirty="0">
                <a:latin typeface="Calibri"/>
                <a:cs typeface="Calibri"/>
              </a:rPr>
              <a:t>vemos y </a:t>
            </a:r>
            <a:r>
              <a:rPr sz="1200" i="1" spc="-5" dirty="0">
                <a:latin typeface="Calibri"/>
                <a:cs typeface="Calibri"/>
              </a:rPr>
              <a:t>al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 mucha gente llama CPU.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 </a:t>
            </a:r>
            <a:r>
              <a:rPr sz="1200" i="1" dirty="0">
                <a:latin typeface="Calibri"/>
                <a:cs typeface="Calibri"/>
              </a:rPr>
              <a:t>este </a:t>
            </a:r>
            <a:r>
              <a:rPr sz="1200" i="1" spc="-5" dirty="0">
                <a:latin typeface="Calibri"/>
                <a:cs typeface="Calibri"/>
              </a:rPr>
              <a:t>gabinete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-5" dirty="0">
                <a:latin typeface="Calibri"/>
                <a:cs typeface="Calibri"/>
              </a:rPr>
              <a:t>CPU </a:t>
            </a:r>
            <a:r>
              <a:rPr sz="1200" i="1" spc="-10" dirty="0">
                <a:latin typeface="Calibri"/>
                <a:cs typeface="Calibri"/>
              </a:rPr>
              <a:t>se </a:t>
            </a:r>
            <a:r>
              <a:rPr sz="1200" i="1" spc="-5" dirty="0">
                <a:latin typeface="Calibri"/>
                <a:cs typeface="Calibri"/>
              </a:rPr>
              <a:t> componentes del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sistema,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unidades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18415" marR="112395">
              <a:lnSpc>
                <a:spcPts val="1390"/>
              </a:lnSpc>
              <a:spcBef>
                <a:spcPts val="40"/>
              </a:spcBef>
            </a:pPr>
            <a:r>
              <a:rPr sz="1200" i="1" spc="-5" dirty="0">
                <a:latin typeface="Calibri"/>
                <a:cs typeface="Calibri"/>
              </a:rPr>
              <a:t>donde guardamos todos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archivos, estas unidades de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dirty="0">
                <a:latin typeface="Calibri"/>
                <a:cs typeface="Calibri"/>
              </a:rPr>
              <a:t>disco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 denominan: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ts val="1360"/>
              </a:lnSpc>
            </a:pPr>
            <a:r>
              <a:rPr sz="1200" i="1" spc="-5" dirty="0">
                <a:latin typeface="Calibri"/>
                <a:cs typeface="Calibri"/>
              </a:rPr>
              <a:t>C:,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i="1" spc="-5" dirty="0">
                <a:latin typeface="Calibri"/>
                <a:cs typeface="Calibri"/>
              </a:rPr>
              <a:t>Tarjeta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Sonido: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701" y="5822060"/>
            <a:ext cx="177101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i="1" spc="-5" dirty="0">
                <a:latin typeface="Calibri"/>
                <a:cs typeface="Calibri"/>
              </a:rPr>
              <a:t>hallan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todos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65"/>
              </a:spcBef>
            </a:pPr>
            <a:r>
              <a:rPr sz="1200" i="1" spc="-5" dirty="0">
                <a:latin typeface="Calibri"/>
                <a:cs typeface="Calibri"/>
              </a:rPr>
              <a:t>como diversas tarjetas,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las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almacenamiento </a:t>
            </a:r>
            <a:r>
              <a:rPr sz="1200" i="1" dirty="0">
                <a:latin typeface="Calibri"/>
                <a:cs typeface="Calibri"/>
              </a:rPr>
              <a:t>que es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nuestros programas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almacenamiento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-5" dirty="0">
                <a:latin typeface="Calibri"/>
                <a:cs typeface="Calibri"/>
              </a:rPr>
              <a:t>unidades </a:t>
            </a:r>
            <a:r>
              <a:rPr sz="1200" i="1" spc="-2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unidad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A:,</a:t>
            </a:r>
            <a:r>
              <a:rPr sz="1200" i="1" spc="-5" dirty="0">
                <a:latin typeface="Calibri"/>
                <a:cs typeface="Calibri"/>
              </a:rPr>
              <a:t> unidad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B:,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unidad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151" y="8527542"/>
            <a:ext cx="6340475" cy="3886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8415" marR="5080" indent="-6350">
              <a:lnSpc>
                <a:spcPts val="1420"/>
              </a:lnSpc>
              <a:spcBef>
                <a:spcPts val="165"/>
              </a:spcBef>
            </a:pPr>
            <a:r>
              <a:rPr sz="1200" i="1" spc="-5" dirty="0">
                <a:latin typeface="Calibri"/>
                <a:cs typeface="Calibri"/>
              </a:rPr>
              <a:t>También</a:t>
            </a:r>
            <a:r>
              <a:rPr sz="1200" i="1" spc="1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llamadas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tarjeta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audio,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dispositivo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(tarjeta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circuitos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impresos)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le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1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habilidad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producir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sonidos.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tarjeta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más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clavijas</a:t>
            </a:r>
            <a:r>
              <a:rPr sz="1200" i="1" spc="-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posibilidades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conexión,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719327"/>
            <a:ext cx="4099189" cy="27232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360" y="7476743"/>
            <a:ext cx="1504950" cy="8378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1541" y="4073652"/>
            <a:ext cx="2294347" cy="260094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08" y="694435"/>
            <a:ext cx="6349365" cy="10731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7940" marR="5080">
              <a:lnSpc>
                <a:spcPts val="1430"/>
              </a:lnSpc>
              <a:spcBef>
                <a:spcPts val="155"/>
              </a:spcBef>
            </a:pP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bocinas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(Line</a:t>
            </a:r>
            <a:r>
              <a:rPr sz="1200" i="1" spc="1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out</a:t>
            </a:r>
            <a:r>
              <a:rPr sz="1200" i="1" spc="15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Speaker</a:t>
            </a:r>
            <a:r>
              <a:rPr sz="1200" i="1" spc="1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out),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CD-ROM,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estéreo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(Line</a:t>
            </a:r>
            <a:r>
              <a:rPr sz="1200" i="1" spc="15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in),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micrófono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(Mic.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In).</a:t>
            </a:r>
            <a:r>
              <a:rPr sz="1200" i="1" spc="1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Contiene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componentes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permite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convertir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lenguaje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computadora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sonidos 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viceversa.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ts val="1380"/>
              </a:lnSpc>
            </a:pPr>
            <a:r>
              <a:rPr sz="1200" i="1" spc="-5" dirty="0">
                <a:latin typeface="Calibri"/>
                <a:cs typeface="Calibri"/>
              </a:rPr>
              <a:t>Las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bocinas</a:t>
            </a:r>
            <a:r>
              <a:rPr sz="1200" i="1" dirty="0">
                <a:latin typeface="Calibri"/>
                <a:cs typeface="Calibri"/>
              </a:rPr>
              <a:t> o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audífonos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permiten</a:t>
            </a:r>
            <a:r>
              <a:rPr sz="1200" i="1" spc="-5" dirty="0">
                <a:latin typeface="Calibri"/>
                <a:cs typeface="Calibri"/>
              </a:rPr>
              <a:t> oír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sonidos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producidos</a:t>
            </a:r>
            <a:r>
              <a:rPr sz="1200" i="1" dirty="0">
                <a:latin typeface="Calibri"/>
                <a:cs typeface="Calibri"/>
              </a:rPr>
              <a:t> por la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tarjeta</a:t>
            </a:r>
            <a:r>
              <a:rPr sz="1200" i="1" spc="-5" dirty="0">
                <a:latin typeface="Calibri"/>
                <a:cs typeface="Calibri"/>
              </a:rPr>
              <a:t> 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sonido.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200" b="1" i="1" spc="-5" dirty="0">
                <a:latin typeface="Calibri"/>
                <a:cs typeface="Calibri"/>
              </a:rPr>
              <a:t>Tarjeta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Vídeo: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151" y="3772027"/>
            <a:ext cx="6343015" cy="4916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 marR="7620" indent="-6350" algn="just">
              <a:lnSpc>
                <a:spcPct val="98700"/>
              </a:lnSpc>
              <a:spcBef>
                <a:spcPts val="114"/>
              </a:spcBef>
            </a:pPr>
            <a:r>
              <a:rPr sz="1200" i="1" spc="-5" dirty="0">
                <a:latin typeface="Calibri"/>
                <a:cs typeface="Calibri"/>
              </a:rPr>
              <a:t>También llamadas controladores de vídeo, adaptadores de vídeo, aceleradores de vídeo, acelerador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gráfico, </a:t>
            </a:r>
            <a:r>
              <a:rPr sz="1200" i="1" dirty="0">
                <a:latin typeface="Calibri"/>
                <a:cs typeface="Calibri"/>
              </a:rPr>
              <a:t>etc. </a:t>
            </a:r>
            <a:r>
              <a:rPr sz="1200" i="1" spc="-5" dirty="0">
                <a:latin typeface="Calibri"/>
                <a:cs typeface="Calibri"/>
              </a:rPr>
              <a:t>Es un dispositivo (tarjeta de circuitos impresos) </a:t>
            </a:r>
            <a:r>
              <a:rPr sz="1200" i="1" dirty="0">
                <a:latin typeface="Calibri"/>
                <a:cs typeface="Calibri"/>
              </a:rPr>
              <a:t>que </a:t>
            </a:r>
            <a:r>
              <a:rPr sz="1200" i="1" spc="-5" dirty="0">
                <a:latin typeface="Calibri"/>
                <a:cs typeface="Calibri"/>
              </a:rPr>
              <a:t>controla </a:t>
            </a:r>
            <a:r>
              <a:rPr sz="1200" i="1" spc="5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apariencia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determina </a:t>
            </a:r>
            <a:r>
              <a:rPr sz="1200" i="1" dirty="0">
                <a:latin typeface="Calibri"/>
                <a:cs typeface="Calibri"/>
              </a:rPr>
              <a:t>en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gran manera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calidad </a:t>
            </a:r>
            <a:r>
              <a:rPr sz="1200" i="1" dirty="0">
                <a:latin typeface="Calibri"/>
                <a:cs typeface="Calibri"/>
              </a:rPr>
              <a:t>de </a:t>
            </a:r>
            <a:r>
              <a:rPr sz="1200" i="1" spc="-5" dirty="0">
                <a:latin typeface="Calibri"/>
                <a:cs typeface="Calibri"/>
              </a:rPr>
              <a:t>las imágenes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del </a:t>
            </a:r>
            <a:r>
              <a:rPr sz="1200" i="1" dirty="0">
                <a:latin typeface="Calibri"/>
                <a:cs typeface="Calibri"/>
              </a:rPr>
              <a:t>texto que vemos en el monitor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computadora. </a:t>
            </a:r>
            <a:r>
              <a:rPr sz="1200" i="1" dirty="0">
                <a:latin typeface="Calibri"/>
                <a:cs typeface="Calibri"/>
              </a:rPr>
              <a:t>Toda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información, desde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-5" dirty="0">
                <a:latin typeface="Calibri"/>
                <a:cs typeface="Calibri"/>
              </a:rPr>
              <a:t>procesador de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computadora viaja </a:t>
            </a:r>
            <a:r>
              <a:rPr sz="1200" i="1" dirty="0">
                <a:latin typeface="Calibri"/>
                <a:cs typeface="Calibri"/>
              </a:rPr>
              <a:t>a </a:t>
            </a:r>
            <a:r>
              <a:rPr sz="1200" i="1" spc="-5" dirty="0">
                <a:latin typeface="Calibri"/>
                <a:cs typeface="Calibri"/>
              </a:rPr>
              <a:t>través de </a:t>
            </a:r>
            <a:r>
              <a:rPr sz="1200" i="1" dirty="0">
                <a:latin typeface="Calibri"/>
                <a:cs typeface="Calibri"/>
              </a:rPr>
              <a:t>la tarjeta </a:t>
            </a:r>
            <a:r>
              <a:rPr sz="1200" i="1" spc="-5" dirty="0">
                <a:latin typeface="Calibri"/>
                <a:cs typeface="Calibri"/>
              </a:rPr>
              <a:t>de vídeo,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cual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traduce las señales </a:t>
            </a:r>
            <a:r>
              <a:rPr sz="1200" i="1" dirty="0">
                <a:latin typeface="Calibri"/>
                <a:cs typeface="Calibri"/>
              </a:rPr>
              <a:t>y </a:t>
            </a:r>
            <a:r>
              <a:rPr sz="1200" i="1" spc="-5" dirty="0">
                <a:latin typeface="Calibri"/>
                <a:cs typeface="Calibri"/>
              </a:rPr>
              <a:t>las manda al monitor </a:t>
            </a:r>
            <a:r>
              <a:rPr sz="1200" i="1" dirty="0">
                <a:latin typeface="Calibri"/>
                <a:cs typeface="Calibri"/>
              </a:rPr>
              <a:t>para </a:t>
            </a:r>
            <a:r>
              <a:rPr sz="1200" i="1" spc="-5" dirty="0">
                <a:latin typeface="Calibri"/>
                <a:cs typeface="Calibri"/>
              </a:rPr>
              <a:t>que las podamos </a:t>
            </a:r>
            <a:r>
              <a:rPr sz="1200" i="1" dirty="0">
                <a:latin typeface="Calibri"/>
                <a:cs typeface="Calibri"/>
              </a:rPr>
              <a:t>ver. </a:t>
            </a:r>
            <a:r>
              <a:rPr sz="1200" i="1" spc="-5" dirty="0">
                <a:latin typeface="Calibri"/>
                <a:cs typeface="Calibri"/>
              </a:rPr>
              <a:t>Algunos componentes de esta </a:t>
            </a:r>
            <a:r>
              <a:rPr sz="1200" i="1" dirty="0">
                <a:latin typeface="Calibri"/>
                <a:cs typeface="Calibri"/>
              </a:rPr>
              <a:t> tarjeta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pueden</a:t>
            </a:r>
            <a:r>
              <a:rPr sz="1200" i="1" dirty="0">
                <a:latin typeface="Calibri"/>
                <a:cs typeface="Calibri"/>
              </a:rPr>
              <a:t> ser: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77165" indent="-1651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Salida</a:t>
            </a:r>
            <a:r>
              <a:rPr sz="1200" i="1" dirty="0">
                <a:latin typeface="Calibri"/>
                <a:cs typeface="Calibri"/>
              </a:rPr>
              <a:t> para el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monitor: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5" dirty="0">
                <a:latin typeface="Calibri"/>
                <a:cs typeface="Calibri"/>
              </a:rPr>
              <a:t> puerto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estándar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conectar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monitor.</a:t>
            </a:r>
            <a:endParaRPr sz="1200">
              <a:latin typeface="Calibri"/>
              <a:cs typeface="Calibri"/>
            </a:endParaRPr>
          </a:p>
          <a:p>
            <a:pPr marL="177165" marR="10160" indent="-165100">
              <a:lnSpc>
                <a:spcPts val="1420"/>
              </a:lnSpc>
              <a:spcBef>
                <a:spcPts val="209"/>
              </a:spcBef>
              <a:buAutoNum type="alphaLcParenR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Salida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(s):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entrada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para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conectar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</a:t>
            </a:r>
            <a:r>
              <a:rPr sz="1200" i="1" spc="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una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televisión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usando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un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cable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paravídeo (s).</a:t>
            </a:r>
            <a:endParaRPr sz="1200">
              <a:latin typeface="Calibri"/>
              <a:cs typeface="Calibri"/>
            </a:endParaRPr>
          </a:p>
          <a:p>
            <a:pPr marL="177165" marR="5715" indent="-165100">
              <a:lnSpc>
                <a:spcPts val="1420"/>
              </a:lnSpc>
              <a:buAutoNum type="alphaLcParenR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Salida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(DVI,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Digital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Interface):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muchas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tarjetas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ya</a:t>
            </a:r>
            <a:r>
              <a:rPr sz="1200" i="1" spc="2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tienen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salida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unmonitor digital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plano.</a:t>
            </a:r>
            <a:endParaRPr sz="1200">
              <a:latin typeface="Calibri"/>
              <a:cs typeface="Calibri"/>
            </a:endParaRPr>
          </a:p>
          <a:p>
            <a:pPr marL="177165" marR="5080" indent="-165100">
              <a:lnSpc>
                <a:spcPts val="1420"/>
              </a:lnSpc>
              <a:spcBef>
                <a:spcPts val="5"/>
              </a:spcBef>
              <a:buAutoNum type="alphaLcParenR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Salida</a:t>
            </a:r>
            <a:r>
              <a:rPr sz="1200" i="1" spc="19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vídeo/TV:</a:t>
            </a:r>
            <a:r>
              <a:rPr sz="1200" i="1" spc="1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algunas</a:t>
            </a:r>
            <a:r>
              <a:rPr sz="1200" i="1" spc="1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tarjetas</a:t>
            </a:r>
            <a:r>
              <a:rPr sz="1200" i="1" spc="19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permiten</a:t>
            </a:r>
            <a:r>
              <a:rPr sz="1200" i="1" spc="1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ver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imágenes</a:t>
            </a:r>
            <a:r>
              <a:rPr sz="1200" i="1" spc="1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19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computadora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una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televisión.Para</a:t>
            </a:r>
            <a:r>
              <a:rPr sz="1200" i="1" spc="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eso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necesita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chip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para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convertir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señal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digital</a:t>
            </a:r>
            <a:r>
              <a:rPr sz="1200" i="1" spc="9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tarjeta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8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sonido</a:t>
            </a:r>
            <a:r>
              <a:rPr sz="1200" i="1" spc="7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70" dirty="0">
                <a:latin typeface="Calibri"/>
                <a:cs typeface="Calibri"/>
              </a:rPr>
              <a:t> </a:t>
            </a:r>
            <a:r>
              <a:rPr sz="1200" i="1" spc="15" dirty="0">
                <a:latin typeface="Calibri"/>
                <a:cs typeface="Calibri"/>
              </a:rPr>
              <a:t>una</a:t>
            </a:r>
            <a:endParaRPr sz="1200">
              <a:latin typeface="Calibri"/>
              <a:cs typeface="Calibri"/>
            </a:endParaRPr>
          </a:p>
          <a:p>
            <a:pPr marL="177165">
              <a:lnSpc>
                <a:spcPts val="1370"/>
              </a:lnSpc>
            </a:pPr>
            <a:r>
              <a:rPr sz="1200" i="1" spc="-5" dirty="0">
                <a:latin typeface="Calibri"/>
                <a:cs typeface="Calibri"/>
              </a:rPr>
              <a:t>señal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análoga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compatible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</a:t>
            </a:r>
            <a:r>
              <a:rPr sz="1200" i="1" dirty="0">
                <a:latin typeface="Calibri"/>
                <a:cs typeface="Calibri"/>
              </a:rPr>
              <a:t> la</a:t>
            </a:r>
            <a:r>
              <a:rPr sz="1200" i="1" spc="-5" dirty="0">
                <a:latin typeface="Calibri"/>
                <a:cs typeface="Calibri"/>
              </a:rPr>
              <a:t> televisión.</a:t>
            </a:r>
            <a:endParaRPr sz="1200">
              <a:latin typeface="Calibri"/>
              <a:cs typeface="Calibri"/>
            </a:endParaRPr>
          </a:p>
          <a:p>
            <a:pPr marL="177165" marR="6985" indent="-165100" algn="just">
              <a:lnSpc>
                <a:spcPct val="98800"/>
              </a:lnSpc>
              <a:spcBef>
                <a:spcPts val="5"/>
              </a:spcBef>
              <a:buAutoNum type="alphaLcParenR" startAt="5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Memoria: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memoria en </a:t>
            </a:r>
            <a:r>
              <a:rPr sz="1200" i="1" dirty="0">
                <a:latin typeface="Calibri"/>
                <a:cs typeface="Calibri"/>
              </a:rPr>
              <a:t>la tarjeta </a:t>
            </a:r>
            <a:r>
              <a:rPr sz="1200" i="1" spc="-5" dirty="0">
                <a:latin typeface="Calibri"/>
                <a:cs typeface="Calibri"/>
              </a:rPr>
              <a:t>de vídeo funciona de </a:t>
            </a:r>
            <a:r>
              <a:rPr sz="1200" i="1" dirty="0">
                <a:latin typeface="Calibri"/>
                <a:cs typeface="Calibri"/>
              </a:rPr>
              <a:t>la misma </a:t>
            </a:r>
            <a:r>
              <a:rPr sz="1200" i="1" spc="-5" dirty="0">
                <a:latin typeface="Calibri"/>
                <a:cs typeface="Calibri"/>
              </a:rPr>
              <a:t>manera que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memoria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lacomputadora.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área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almacenaje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información.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Entre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más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memoria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tenga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la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tarjeta</a:t>
            </a:r>
            <a:r>
              <a:rPr sz="1200" i="1" spc="-4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mejor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 procesará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información. Muchas tarjetas usan memoria SDRAM (Synchronous Dynamic Random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Access </a:t>
            </a:r>
            <a:r>
              <a:rPr sz="1200" i="1" spc="-5" dirty="0">
                <a:latin typeface="Calibri"/>
                <a:cs typeface="Calibri"/>
              </a:rPr>
              <a:t>Memory)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-5" dirty="0">
                <a:latin typeface="Calibri"/>
                <a:cs typeface="Calibri"/>
              </a:rPr>
              <a:t>DDR SDRAM (Double Data Rate) que </a:t>
            </a:r>
            <a:r>
              <a:rPr sz="1200" i="1" dirty="0">
                <a:latin typeface="Calibri"/>
                <a:cs typeface="Calibri"/>
              </a:rPr>
              <a:t>es </a:t>
            </a:r>
            <a:r>
              <a:rPr sz="1200" i="1" spc="-5" dirty="0">
                <a:latin typeface="Calibri"/>
                <a:cs typeface="Calibri"/>
              </a:rPr>
              <a:t>más rápida </a:t>
            </a:r>
            <a:r>
              <a:rPr sz="1200" i="1" dirty="0">
                <a:latin typeface="Calibri"/>
                <a:cs typeface="Calibri"/>
              </a:rPr>
              <a:t>que la </a:t>
            </a:r>
            <a:r>
              <a:rPr sz="1200" i="1" spc="-5" dirty="0">
                <a:latin typeface="Calibri"/>
                <a:cs typeface="Calibri"/>
              </a:rPr>
              <a:t>SDRAM. Las tarjetas </a:t>
            </a:r>
            <a:r>
              <a:rPr sz="1200" i="1" dirty="0">
                <a:latin typeface="Calibri"/>
                <a:cs typeface="Calibri"/>
              </a:rPr>
              <a:t> tienen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por</a:t>
            </a:r>
            <a:r>
              <a:rPr sz="1200" i="1" dirty="0">
                <a:latin typeface="Calibri"/>
                <a:cs typeface="Calibri"/>
              </a:rPr>
              <a:t> lo </a:t>
            </a:r>
            <a:r>
              <a:rPr sz="1200" i="1" spc="-5" dirty="0">
                <a:latin typeface="Calibri"/>
                <a:cs typeface="Calibri"/>
              </a:rPr>
              <a:t>regular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16 </a:t>
            </a:r>
            <a:r>
              <a:rPr sz="1200" i="1" dirty="0">
                <a:latin typeface="Calibri"/>
                <a:cs typeface="Calibri"/>
              </a:rPr>
              <a:t>MB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 64 </a:t>
            </a:r>
            <a:r>
              <a:rPr sz="1200" i="1" dirty="0">
                <a:latin typeface="Calibri"/>
                <a:cs typeface="Calibri"/>
              </a:rPr>
              <a:t>MB</a:t>
            </a:r>
            <a:r>
              <a:rPr sz="1200" i="1" spc="-5" dirty="0">
                <a:latin typeface="Calibri"/>
                <a:cs typeface="Calibri"/>
              </a:rPr>
              <a:t> 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memoria.</a:t>
            </a:r>
            <a:endParaRPr sz="1200">
              <a:latin typeface="Calibri"/>
              <a:cs typeface="Calibri"/>
            </a:endParaRPr>
          </a:p>
          <a:p>
            <a:pPr marL="177165" marR="6350" indent="-165100" algn="just">
              <a:lnSpc>
                <a:spcPct val="98600"/>
              </a:lnSpc>
              <a:spcBef>
                <a:spcPts val="10"/>
              </a:spcBef>
              <a:buAutoNum type="alphaLcParenR" startAt="5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Chip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vídeo: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chip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video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es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el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CPU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tarjeta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vídeo,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también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conocida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GPU(Graphics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Processing Unit). El </a:t>
            </a:r>
            <a:r>
              <a:rPr sz="1200" i="1" dirty="0">
                <a:latin typeface="Calibri"/>
                <a:cs typeface="Calibri"/>
              </a:rPr>
              <a:t>GPU </a:t>
            </a:r>
            <a:r>
              <a:rPr sz="1200" i="1" spc="-5" dirty="0">
                <a:latin typeface="Calibri"/>
                <a:cs typeface="Calibri"/>
              </a:rPr>
              <a:t>se encarga de todos los cálculos para crear </a:t>
            </a:r>
            <a:r>
              <a:rPr sz="1200" i="1" dirty="0">
                <a:latin typeface="Calibri"/>
                <a:cs typeface="Calibri"/>
              </a:rPr>
              <a:t>una </a:t>
            </a:r>
            <a:r>
              <a:rPr sz="1200" i="1" spc="-5" dirty="0">
                <a:latin typeface="Calibri"/>
                <a:cs typeface="Calibri"/>
              </a:rPr>
              <a:t>imagen. </a:t>
            </a:r>
            <a:r>
              <a:rPr sz="1200" i="1" dirty="0">
                <a:latin typeface="Calibri"/>
                <a:cs typeface="Calibri"/>
              </a:rPr>
              <a:t>De esta </a:t>
            </a:r>
            <a:r>
              <a:rPr sz="1200" i="1" spc="-5" dirty="0">
                <a:latin typeface="Calibri"/>
                <a:cs typeface="Calibri"/>
              </a:rPr>
              <a:t>manera </a:t>
            </a:r>
            <a:r>
              <a:rPr sz="1200" i="1" dirty="0">
                <a:latin typeface="Calibri"/>
                <a:cs typeface="Calibri"/>
              </a:rPr>
              <a:t>el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CPU se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hace cargo 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otras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tareas.</a:t>
            </a:r>
            <a:r>
              <a:rPr sz="1200" i="1" dirty="0">
                <a:latin typeface="Calibri"/>
                <a:cs typeface="Calibri"/>
              </a:rPr>
              <a:t> Así, </a:t>
            </a:r>
            <a:r>
              <a:rPr sz="1200" i="1" spc="-5" dirty="0">
                <a:latin typeface="Calibri"/>
                <a:cs typeface="Calibri"/>
              </a:rPr>
              <a:t>esto trae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como resultado un</a:t>
            </a:r>
            <a:r>
              <a:rPr sz="1200" i="1" dirty="0">
                <a:latin typeface="Calibri"/>
                <a:cs typeface="Calibri"/>
              </a:rPr>
              <a:t> mejor </a:t>
            </a:r>
            <a:r>
              <a:rPr sz="1200" i="1" spc="-5" dirty="0">
                <a:latin typeface="Calibri"/>
                <a:cs typeface="Calibri"/>
              </a:rPr>
              <a:t>procesamiento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imágenes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lo</a:t>
            </a:r>
            <a:r>
              <a:rPr sz="1200" i="1" spc="-5" dirty="0">
                <a:latin typeface="Calibri"/>
                <a:cs typeface="Calibri"/>
              </a:rPr>
              <a:t> cual</a:t>
            </a:r>
            <a:r>
              <a:rPr sz="1200" i="1" dirty="0">
                <a:latin typeface="Calibri"/>
                <a:cs typeface="Calibri"/>
              </a:rPr>
              <a:t> es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especialmente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bueno para 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juegos.</a:t>
            </a:r>
            <a:endParaRPr sz="1200">
              <a:latin typeface="Calibri"/>
              <a:cs typeface="Calibri"/>
            </a:endParaRPr>
          </a:p>
          <a:p>
            <a:pPr marL="177165" marR="8890" indent="-165100" algn="just">
              <a:lnSpc>
                <a:spcPct val="98700"/>
              </a:lnSpc>
              <a:spcBef>
                <a:spcPts val="5"/>
              </a:spcBef>
              <a:buAutoNum type="alphaLcParenR" startAt="5"/>
              <a:tabLst>
                <a:tab pos="177800" algn="l"/>
              </a:tabLst>
            </a:pPr>
            <a:r>
              <a:rPr sz="1200" i="1" spc="-5" dirty="0">
                <a:latin typeface="Calibri"/>
                <a:cs typeface="Calibri"/>
              </a:rPr>
              <a:t>Ventilador: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chips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consumen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mucha</a:t>
            </a:r>
            <a:r>
              <a:rPr sz="1200" i="1" dirty="0">
                <a:latin typeface="Calibri"/>
                <a:cs typeface="Calibri"/>
              </a:rPr>
              <a:t> energía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alcanzar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altas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velocidades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deprocesamiento. </a:t>
            </a:r>
            <a:r>
              <a:rPr sz="1200" i="1" dirty="0">
                <a:latin typeface="Calibri"/>
                <a:cs typeface="Calibri"/>
              </a:rPr>
              <a:t>Debido a esta </a:t>
            </a:r>
            <a:r>
              <a:rPr sz="1200" i="1" spc="-5" dirty="0">
                <a:latin typeface="Calibri"/>
                <a:cs typeface="Calibri"/>
              </a:rPr>
              <a:t>situación se calientan bastante, por </a:t>
            </a:r>
            <a:r>
              <a:rPr sz="1200" i="1" dirty="0">
                <a:latin typeface="Calibri"/>
                <a:cs typeface="Calibri"/>
              </a:rPr>
              <a:t>lo que ya </a:t>
            </a:r>
            <a:r>
              <a:rPr sz="1200" i="1" spc="-5" dirty="0">
                <a:latin typeface="Calibri"/>
                <a:cs typeface="Calibri"/>
              </a:rPr>
              <a:t>muchas tarjetas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vídeo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cuentan con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su propio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ventilador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para</a:t>
            </a:r>
            <a:r>
              <a:rPr sz="1200" i="1" spc="-5" dirty="0">
                <a:latin typeface="Calibri"/>
                <a:cs typeface="Calibri"/>
              </a:rPr>
              <a:t> prevenir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sobrecalentamientos.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8729" y="1868677"/>
            <a:ext cx="2696210" cy="16954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0</TotalTime>
  <Words>4448</Words>
  <Application>Microsoft Office PowerPoint</Application>
  <PresentationFormat>Personalizado</PresentationFormat>
  <Paragraphs>298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Arial MT</vt:lpstr>
      <vt:lpstr>Bookman Old Style</vt:lpstr>
      <vt:lpstr>Calibri</vt:lpstr>
      <vt:lpstr>Rockwell</vt:lpstr>
      <vt:lpstr>Damask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Sanhueza C.</dc:creator>
  <cp:lastModifiedBy>Angelica Canales Castro</cp:lastModifiedBy>
  <cp:revision>1</cp:revision>
  <dcterms:created xsi:type="dcterms:W3CDTF">2021-12-02T05:32:26Z</dcterms:created>
  <dcterms:modified xsi:type="dcterms:W3CDTF">2021-12-02T05:39:40Z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2021-11-17T00:00:00Z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2021-12-02T00:00:00Z</vt:filetime>
  </property>
</Properties>
</file>